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9319200" cy="22860000"/>
  <p:notesSz cx="9309100" cy="6954838"/>
  <p:defaultTextStyle>
    <a:defPPr>
      <a:defRPr lang="en-US"/>
    </a:defPPr>
    <a:lvl1pPr marL="0" algn="l" defTabSz="308280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1404" algn="l" defTabSz="308280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2808" algn="l" defTabSz="308280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4212" algn="l" defTabSz="308280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65616" algn="l" defTabSz="308280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07020" algn="l" defTabSz="308280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48424" algn="l" defTabSz="308280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789829" algn="l" defTabSz="308280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31233" algn="l" defTabSz="3082808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200">
          <p15:clr>
            <a:srgbClr val="A4A3A4"/>
          </p15:clr>
        </p15:guide>
        <p15:guide id="2" pos="123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B"/>
    <a:srgbClr val="FFFF8F"/>
    <a:srgbClr val="FFFF5B"/>
    <a:srgbClr val="FFFF4B"/>
    <a:srgbClr val="ECEC20"/>
    <a:srgbClr val="FFFF99"/>
    <a:srgbClr val="FFF989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051" autoAdjust="0"/>
  </p:normalViewPr>
  <p:slideViewPr>
    <p:cSldViewPr>
      <p:cViewPr>
        <p:scale>
          <a:sx n="73" d="100"/>
          <a:sy n="73" d="100"/>
        </p:scale>
        <p:origin x="11094" y="912"/>
      </p:cViewPr>
      <p:guideLst>
        <p:guide orient="horz" pos="7200"/>
        <p:guide pos="123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4774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541" y="0"/>
            <a:ext cx="4033943" cy="34774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B0B0CE88-37F7-45D7-AE64-537F5434CE66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13000" y="522288"/>
            <a:ext cx="4483100" cy="2606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3303548"/>
            <a:ext cx="7447280" cy="3129677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05487"/>
            <a:ext cx="4033943" cy="347742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541" y="6605487"/>
            <a:ext cx="4033943" cy="347742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3AFA1F45-4154-473A-A4AA-6C7822939F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11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8941" y="7101424"/>
            <a:ext cx="33421320" cy="49000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97881" y="12954000"/>
            <a:ext cx="27523440" cy="584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1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2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4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65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07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48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789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31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9FA9-260C-4145-A028-778D807BFB5B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134D-C8C2-40F5-B12D-DA9DAF839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9FA9-260C-4145-A028-778D807BFB5B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134D-C8C2-40F5-B12D-DA9DAF839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625844" y="2809877"/>
            <a:ext cx="31844458" cy="598117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8829" y="2809877"/>
            <a:ext cx="94891699" cy="5981170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9FA9-260C-4145-A028-778D807BFB5B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134D-C8C2-40F5-B12D-DA9DAF839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9FA9-260C-4145-A028-778D807BFB5B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134D-C8C2-40F5-B12D-DA9DAF839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5946" y="14689669"/>
            <a:ext cx="33421320" cy="4540250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05946" y="9689050"/>
            <a:ext cx="33421320" cy="5000623"/>
          </a:xfrm>
        </p:spPr>
        <p:txBody>
          <a:bodyPr anchor="b"/>
          <a:lstStyle>
            <a:lvl1pPr marL="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1pPr>
            <a:lvl2pPr marL="1541404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280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4212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65616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0702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48424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789829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31233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9FA9-260C-4145-A028-778D807BFB5B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134D-C8C2-40F5-B12D-DA9DAF839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8828" y="16356548"/>
            <a:ext cx="63368077" cy="46265041"/>
          </a:xfrm>
        </p:spPr>
        <p:txBody>
          <a:bodyPr/>
          <a:lstStyle>
            <a:lvl1pPr>
              <a:defRPr sz="9400"/>
            </a:lvl1pPr>
            <a:lvl2pPr>
              <a:defRPr sz="8100"/>
            </a:lvl2pPr>
            <a:lvl3pPr>
              <a:defRPr sz="67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02226" y="16356548"/>
            <a:ext cx="63368081" cy="46265041"/>
          </a:xfrm>
        </p:spPr>
        <p:txBody>
          <a:bodyPr/>
          <a:lstStyle>
            <a:lvl1pPr>
              <a:defRPr sz="9400"/>
            </a:lvl1pPr>
            <a:lvl2pPr>
              <a:defRPr sz="8100"/>
            </a:lvl2pPr>
            <a:lvl3pPr>
              <a:defRPr sz="67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9FA9-260C-4145-A028-778D807BFB5B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134D-C8C2-40F5-B12D-DA9DAF839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961" y="915459"/>
            <a:ext cx="35387280" cy="381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962" y="5117048"/>
            <a:ext cx="17372808" cy="2132541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1404" indent="0">
              <a:buNone/>
              <a:defRPr sz="6700" b="1"/>
            </a:lvl2pPr>
            <a:lvl3pPr marL="3082808" indent="0">
              <a:buNone/>
              <a:defRPr sz="6100" b="1"/>
            </a:lvl3pPr>
            <a:lvl4pPr marL="4624212" indent="0">
              <a:buNone/>
              <a:defRPr sz="5400" b="1"/>
            </a:lvl4pPr>
            <a:lvl5pPr marL="6165616" indent="0">
              <a:buNone/>
              <a:defRPr sz="5400" b="1"/>
            </a:lvl5pPr>
            <a:lvl6pPr marL="7707020" indent="0">
              <a:buNone/>
              <a:defRPr sz="5400" b="1"/>
            </a:lvl6pPr>
            <a:lvl7pPr marL="9248424" indent="0">
              <a:buNone/>
              <a:defRPr sz="5400" b="1"/>
            </a:lvl7pPr>
            <a:lvl8pPr marL="10789829" indent="0">
              <a:buNone/>
              <a:defRPr sz="5400" b="1"/>
            </a:lvl8pPr>
            <a:lvl9pPr marL="12331233" indent="0">
              <a:buNone/>
              <a:defRPr sz="5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5962" y="7249589"/>
            <a:ext cx="17372808" cy="13170959"/>
          </a:xfrm>
        </p:spPr>
        <p:txBody>
          <a:bodyPr/>
          <a:lstStyle>
            <a:lvl1pPr>
              <a:defRPr sz="8100"/>
            </a:lvl1pPr>
            <a:lvl2pPr>
              <a:defRPr sz="67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973612" y="5117048"/>
            <a:ext cx="17379633" cy="2132541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1404" indent="0">
              <a:buNone/>
              <a:defRPr sz="6700" b="1"/>
            </a:lvl2pPr>
            <a:lvl3pPr marL="3082808" indent="0">
              <a:buNone/>
              <a:defRPr sz="6100" b="1"/>
            </a:lvl3pPr>
            <a:lvl4pPr marL="4624212" indent="0">
              <a:buNone/>
              <a:defRPr sz="5400" b="1"/>
            </a:lvl4pPr>
            <a:lvl5pPr marL="6165616" indent="0">
              <a:buNone/>
              <a:defRPr sz="5400" b="1"/>
            </a:lvl5pPr>
            <a:lvl6pPr marL="7707020" indent="0">
              <a:buNone/>
              <a:defRPr sz="5400" b="1"/>
            </a:lvl6pPr>
            <a:lvl7pPr marL="9248424" indent="0">
              <a:buNone/>
              <a:defRPr sz="5400" b="1"/>
            </a:lvl7pPr>
            <a:lvl8pPr marL="10789829" indent="0">
              <a:buNone/>
              <a:defRPr sz="5400" b="1"/>
            </a:lvl8pPr>
            <a:lvl9pPr marL="12331233" indent="0">
              <a:buNone/>
              <a:defRPr sz="5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973612" y="7249589"/>
            <a:ext cx="17379633" cy="13170959"/>
          </a:xfrm>
        </p:spPr>
        <p:txBody>
          <a:bodyPr/>
          <a:lstStyle>
            <a:lvl1pPr>
              <a:defRPr sz="8100"/>
            </a:lvl1pPr>
            <a:lvl2pPr>
              <a:defRPr sz="67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9FA9-260C-4145-A028-778D807BFB5B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134D-C8C2-40F5-B12D-DA9DAF839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9FA9-260C-4145-A028-778D807BFB5B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134D-C8C2-40F5-B12D-DA9DAF839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9FA9-260C-4145-A028-778D807BFB5B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134D-C8C2-40F5-B12D-DA9DAF839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963" y="910167"/>
            <a:ext cx="12935746" cy="3873500"/>
          </a:xfrm>
        </p:spPr>
        <p:txBody>
          <a:bodyPr anchor="b"/>
          <a:lstStyle>
            <a:lvl1pPr algn="l">
              <a:defRPr sz="6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72717" y="910173"/>
            <a:ext cx="21980525" cy="19510377"/>
          </a:xfrm>
        </p:spPr>
        <p:txBody>
          <a:bodyPr/>
          <a:lstStyle>
            <a:lvl1pPr>
              <a:defRPr sz="10800"/>
            </a:lvl1pPr>
            <a:lvl2pPr>
              <a:defRPr sz="9400"/>
            </a:lvl2pPr>
            <a:lvl3pPr>
              <a:defRPr sz="81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5963" y="4783673"/>
            <a:ext cx="12935746" cy="15636877"/>
          </a:xfrm>
        </p:spPr>
        <p:txBody>
          <a:bodyPr/>
          <a:lstStyle>
            <a:lvl1pPr marL="0" indent="0">
              <a:buNone/>
              <a:defRPr sz="4700"/>
            </a:lvl1pPr>
            <a:lvl2pPr marL="1541404" indent="0">
              <a:buNone/>
              <a:defRPr sz="4000"/>
            </a:lvl2pPr>
            <a:lvl3pPr marL="3082808" indent="0">
              <a:buNone/>
              <a:defRPr sz="3400"/>
            </a:lvl3pPr>
            <a:lvl4pPr marL="4624212" indent="0">
              <a:buNone/>
              <a:defRPr sz="3000"/>
            </a:lvl4pPr>
            <a:lvl5pPr marL="6165616" indent="0">
              <a:buNone/>
              <a:defRPr sz="3000"/>
            </a:lvl5pPr>
            <a:lvl6pPr marL="7707020" indent="0">
              <a:buNone/>
              <a:defRPr sz="3000"/>
            </a:lvl6pPr>
            <a:lvl7pPr marL="9248424" indent="0">
              <a:buNone/>
              <a:defRPr sz="3000"/>
            </a:lvl7pPr>
            <a:lvl8pPr marL="10789829" indent="0">
              <a:buNone/>
              <a:defRPr sz="3000"/>
            </a:lvl8pPr>
            <a:lvl9pPr marL="12331233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9FA9-260C-4145-A028-778D807BFB5B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134D-C8C2-40F5-B12D-DA9DAF839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6838" y="16002005"/>
            <a:ext cx="23591520" cy="1889127"/>
          </a:xfrm>
        </p:spPr>
        <p:txBody>
          <a:bodyPr anchor="b"/>
          <a:lstStyle>
            <a:lvl1pPr algn="l">
              <a:defRPr sz="6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06838" y="2042583"/>
            <a:ext cx="23591520" cy="13716000"/>
          </a:xfrm>
        </p:spPr>
        <p:txBody>
          <a:bodyPr/>
          <a:lstStyle>
            <a:lvl1pPr marL="0" indent="0">
              <a:buNone/>
              <a:defRPr sz="10800"/>
            </a:lvl1pPr>
            <a:lvl2pPr marL="1541404" indent="0">
              <a:buNone/>
              <a:defRPr sz="9400"/>
            </a:lvl2pPr>
            <a:lvl3pPr marL="3082808" indent="0">
              <a:buNone/>
              <a:defRPr sz="8100"/>
            </a:lvl3pPr>
            <a:lvl4pPr marL="4624212" indent="0">
              <a:buNone/>
              <a:defRPr sz="6700"/>
            </a:lvl4pPr>
            <a:lvl5pPr marL="6165616" indent="0">
              <a:buNone/>
              <a:defRPr sz="6700"/>
            </a:lvl5pPr>
            <a:lvl6pPr marL="7707020" indent="0">
              <a:buNone/>
              <a:defRPr sz="6700"/>
            </a:lvl6pPr>
            <a:lvl7pPr marL="9248424" indent="0">
              <a:buNone/>
              <a:defRPr sz="6700"/>
            </a:lvl7pPr>
            <a:lvl8pPr marL="10789829" indent="0">
              <a:buNone/>
              <a:defRPr sz="6700"/>
            </a:lvl8pPr>
            <a:lvl9pPr marL="12331233" indent="0">
              <a:buNone/>
              <a:defRPr sz="6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06838" y="17891132"/>
            <a:ext cx="23591520" cy="2682873"/>
          </a:xfrm>
        </p:spPr>
        <p:txBody>
          <a:bodyPr/>
          <a:lstStyle>
            <a:lvl1pPr marL="0" indent="0">
              <a:buNone/>
              <a:defRPr sz="4700"/>
            </a:lvl1pPr>
            <a:lvl2pPr marL="1541404" indent="0">
              <a:buNone/>
              <a:defRPr sz="4000"/>
            </a:lvl2pPr>
            <a:lvl3pPr marL="3082808" indent="0">
              <a:buNone/>
              <a:defRPr sz="3400"/>
            </a:lvl3pPr>
            <a:lvl4pPr marL="4624212" indent="0">
              <a:buNone/>
              <a:defRPr sz="3000"/>
            </a:lvl4pPr>
            <a:lvl5pPr marL="6165616" indent="0">
              <a:buNone/>
              <a:defRPr sz="3000"/>
            </a:lvl5pPr>
            <a:lvl6pPr marL="7707020" indent="0">
              <a:buNone/>
              <a:defRPr sz="3000"/>
            </a:lvl6pPr>
            <a:lvl7pPr marL="9248424" indent="0">
              <a:buNone/>
              <a:defRPr sz="3000"/>
            </a:lvl7pPr>
            <a:lvl8pPr marL="10789829" indent="0">
              <a:buNone/>
              <a:defRPr sz="3000"/>
            </a:lvl8pPr>
            <a:lvl9pPr marL="12331233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B9FA9-260C-4145-A028-778D807BFB5B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7134D-C8C2-40F5-B12D-DA9DAF839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5961" y="915459"/>
            <a:ext cx="35387280" cy="3810000"/>
          </a:xfrm>
          <a:prstGeom prst="rect">
            <a:avLst/>
          </a:prstGeom>
        </p:spPr>
        <p:txBody>
          <a:bodyPr vert="horz" lIns="308281" tIns="154140" rIns="308281" bIns="15414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961" y="5334001"/>
            <a:ext cx="35387280" cy="15086544"/>
          </a:xfrm>
          <a:prstGeom prst="rect">
            <a:avLst/>
          </a:prstGeom>
        </p:spPr>
        <p:txBody>
          <a:bodyPr vert="horz" lIns="308281" tIns="154140" rIns="308281" bIns="1541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5961" y="21187840"/>
            <a:ext cx="9174480" cy="1217083"/>
          </a:xfrm>
          <a:prstGeom prst="rect">
            <a:avLst/>
          </a:prstGeom>
        </p:spPr>
        <p:txBody>
          <a:bodyPr vert="horz" lIns="308281" tIns="154140" rIns="308281" bIns="154140" rtlCol="0" anchor="ctr"/>
          <a:lstStyle>
            <a:lvl1pPr algn="l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B9FA9-260C-4145-A028-778D807BFB5B}" type="datetimeFigureOut">
              <a:rPr lang="en-US" smtClean="0"/>
              <a:pPr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34061" y="21187840"/>
            <a:ext cx="12451080" cy="1217083"/>
          </a:xfrm>
          <a:prstGeom prst="rect">
            <a:avLst/>
          </a:prstGeom>
        </p:spPr>
        <p:txBody>
          <a:bodyPr vert="horz" lIns="308281" tIns="154140" rIns="308281" bIns="154140" rtlCol="0" anchor="ctr"/>
          <a:lstStyle>
            <a:lvl1pPr algn="ct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178761" y="21187840"/>
            <a:ext cx="9174480" cy="1217083"/>
          </a:xfrm>
          <a:prstGeom prst="rect">
            <a:avLst/>
          </a:prstGeom>
        </p:spPr>
        <p:txBody>
          <a:bodyPr vert="horz" lIns="308281" tIns="154140" rIns="308281" bIns="154140" rtlCol="0" anchor="ctr"/>
          <a:lstStyle>
            <a:lvl1pPr algn="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7134D-C8C2-40F5-B12D-DA9DAF839F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2808" rtl="0" eaLnBrk="1" latinLnBrk="0" hangingPunct="1">
        <a:spcBef>
          <a:spcPct val="0"/>
        </a:spcBef>
        <a:buNone/>
        <a:defRPr sz="1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6053" indent="-1156053" algn="l" defTabSz="3082808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4782" indent="-963378" algn="l" defTabSz="3082808" rtl="0" eaLnBrk="1" latinLnBrk="0" hangingPunct="1">
        <a:spcBef>
          <a:spcPct val="20000"/>
        </a:spcBef>
        <a:buFont typeface="Arial" pitchFamily="34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2pPr>
      <a:lvl3pPr marL="3853510" indent="-770702" algn="l" defTabSz="3082808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394914" indent="-770702" algn="l" defTabSz="308280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4pPr>
      <a:lvl5pPr marL="6936318" indent="-770702" algn="l" defTabSz="3082808" rtl="0" eaLnBrk="1" latinLnBrk="0" hangingPunct="1">
        <a:spcBef>
          <a:spcPct val="20000"/>
        </a:spcBef>
        <a:buFont typeface="Arial" pitchFamily="34" charset="0"/>
        <a:buChar char="»"/>
        <a:defRPr sz="6700" kern="1200">
          <a:solidFill>
            <a:schemeClr val="tx1"/>
          </a:solidFill>
          <a:latin typeface="+mn-lt"/>
          <a:ea typeface="+mn-ea"/>
          <a:cs typeface="+mn-cs"/>
        </a:defRPr>
      </a:lvl5pPr>
      <a:lvl6pPr marL="8477722" indent="-770702" algn="l" defTabSz="3082808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6pPr>
      <a:lvl7pPr marL="10019127" indent="-770702" algn="l" defTabSz="3082808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7pPr>
      <a:lvl8pPr marL="11560531" indent="-770702" algn="l" defTabSz="3082808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8pPr>
      <a:lvl9pPr marL="13101935" indent="-770702" algn="l" defTabSz="3082808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8280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1404" algn="l" defTabSz="308280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2808" algn="l" defTabSz="308280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4212" algn="l" defTabSz="308280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65616" algn="l" defTabSz="308280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07020" algn="l" defTabSz="308280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48424" algn="l" defTabSz="308280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789829" algn="l" defTabSz="308280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31233" algn="l" defTabSz="308280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4" name="Straight Connector 253"/>
          <p:cNvCxnSpPr>
            <a:stCxn id="248" idx="2"/>
          </p:cNvCxnSpPr>
          <p:nvPr/>
        </p:nvCxnSpPr>
        <p:spPr>
          <a:xfrm rot="5400000">
            <a:off x="3373899" y="10579416"/>
            <a:ext cx="2429686" cy="334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Rounded Rectangle 261"/>
          <p:cNvSpPr/>
          <p:nvPr/>
        </p:nvSpPr>
        <p:spPr>
          <a:xfrm>
            <a:off x="8001000" y="6172200"/>
            <a:ext cx="2103120" cy="11595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rIns="0" bIns="0" rtlCol="0" anchor="ctr">
            <a:noAutofit/>
          </a:bodyPr>
          <a:lstStyle/>
          <a:p>
            <a:pPr algn="ctr"/>
            <a:r>
              <a:rPr lang="fa-IR" sz="1800" b="1" dirty="0" smtClean="0">
                <a:solidFill>
                  <a:schemeClr val="tx1"/>
                </a:solidFill>
                <a:cs typeface="B Nazanin" pitchFamily="2" charset="-78"/>
              </a:rPr>
              <a:t>رئیس واحد عملیات</a:t>
            </a:r>
          </a:p>
          <a:p>
            <a:pPr algn="ct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*مدیر بیمارستان </a:t>
            </a:r>
          </a:p>
          <a:p>
            <a:pPr algn="ctr" rtl="1"/>
            <a:r>
              <a:rPr lang="fa-IR" sz="1800" dirty="0" smtClean="0">
                <a:solidFill>
                  <a:schemeClr val="tx1"/>
                </a:solidFill>
                <a:cs typeface="B Nazanin" pitchFamily="2" charset="-78"/>
              </a:rPr>
              <a:t>**مترون/سوپروایزرکشیک</a:t>
            </a:r>
            <a:endParaRPr lang="en-US" sz="1800" dirty="0">
              <a:solidFill>
                <a:schemeClr val="tx1"/>
              </a:solidFill>
              <a:cs typeface="B Nazanin" pitchFamily="2" charset="-78"/>
            </a:endParaRPr>
          </a:p>
        </p:txBody>
      </p:sp>
      <p:grpSp>
        <p:nvGrpSpPr>
          <p:cNvPr id="277" name="Group 276"/>
          <p:cNvGrpSpPr/>
          <p:nvPr/>
        </p:nvGrpSpPr>
        <p:grpSpPr>
          <a:xfrm>
            <a:off x="9067800" y="5410198"/>
            <a:ext cx="26365201" cy="762000"/>
            <a:chOff x="10058400" y="4632959"/>
            <a:chExt cx="26365201" cy="701041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10058400" y="4632959"/>
              <a:ext cx="26365200" cy="15241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 flipH="1" flipV="1">
              <a:off x="9715500" y="4991100"/>
              <a:ext cx="6858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16200000" flipV="1">
              <a:off x="24566879" y="4922520"/>
              <a:ext cx="54864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 flipH="1" flipV="1">
              <a:off x="32186880" y="4922520"/>
              <a:ext cx="54864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/>
            <p:nvPr/>
          </p:nvCxnSpPr>
          <p:spPr>
            <a:xfrm rot="5400000">
              <a:off x="36149281" y="4922520"/>
              <a:ext cx="54864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1" name="Straight Connector 290"/>
          <p:cNvCxnSpPr/>
          <p:nvPr/>
        </p:nvCxnSpPr>
        <p:spPr>
          <a:xfrm rot="5400000" flipH="1" flipV="1">
            <a:off x="7010400" y="8077200"/>
            <a:ext cx="457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17849843" y="1143000"/>
            <a:ext cx="3234713" cy="162708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Nazanin" pitchFamily="2" charset="-78"/>
              </a:rPr>
              <a:t>فرمانده حادثه</a:t>
            </a:r>
          </a:p>
          <a:p>
            <a:pPr algn="ctr" rtl="1"/>
            <a:r>
              <a:rPr lang="fa-IR" sz="2000" dirty="0" smtClean="0">
                <a:solidFill>
                  <a:schemeClr val="bg1"/>
                </a:solidFill>
                <a:cs typeface="B Nazanin" pitchFamily="2" charset="-78"/>
              </a:rPr>
              <a:t>*رئیس بیمارستان</a:t>
            </a:r>
          </a:p>
          <a:p>
            <a:pPr algn="ctr" rtl="1"/>
            <a:r>
              <a:rPr lang="fa-IR" sz="2000" dirty="0" smtClean="0">
                <a:solidFill>
                  <a:schemeClr val="bg1"/>
                </a:solidFill>
                <a:cs typeface="B Nazanin" pitchFamily="2" charset="-78"/>
              </a:rPr>
              <a:t>*مدیر بیمارستان</a:t>
            </a:r>
          </a:p>
          <a:p>
            <a:pPr algn="ctr" rtl="1"/>
            <a:r>
              <a:rPr lang="fa-IR" sz="2000" dirty="0" smtClean="0">
                <a:solidFill>
                  <a:schemeClr val="bg1"/>
                </a:solidFill>
                <a:cs typeface="B Nazanin" pitchFamily="2" charset="-78"/>
              </a:rPr>
              <a:t>**سوپروایزر کشیک</a:t>
            </a:r>
            <a:endParaRPr lang="en-US" sz="2000" dirty="0">
              <a:solidFill>
                <a:schemeClr val="bg1"/>
              </a:solidFill>
              <a:cs typeface="B Nazanin" pitchFamily="2" charset="-78"/>
            </a:endParaRPr>
          </a:p>
        </p:txBody>
      </p:sp>
      <p:grpSp>
        <p:nvGrpSpPr>
          <p:cNvPr id="119" name="Group 118"/>
          <p:cNvGrpSpPr/>
          <p:nvPr/>
        </p:nvGrpSpPr>
        <p:grpSpPr>
          <a:xfrm>
            <a:off x="34366200" y="6019800"/>
            <a:ext cx="3581396" cy="7153770"/>
            <a:chOff x="35034966" y="5219018"/>
            <a:chExt cx="3677489" cy="6772589"/>
          </a:xfrm>
        </p:grpSpPr>
        <p:sp>
          <p:nvSpPr>
            <p:cNvPr id="18" name="Rounded Rectangle 17"/>
            <p:cNvSpPr/>
            <p:nvPr/>
          </p:nvSpPr>
          <p:spPr>
            <a:xfrm>
              <a:off x="35034966" y="5219018"/>
              <a:ext cx="2269092" cy="1117169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lIns="0" rIns="0" bIns="0" rtlCol="0" anchor="ctr">
              <a:noAutofit/>
            </a:bodyPr>
            <a:lstStyle/>
            <a:p>
              <a:pPr algn="ctr"/>
              <a:endParaRPr lang="fa-IR" sz="1800" b="1" dirty="0" smtClean="0">
                <a:solidFill>
                  <a:schemeClr val="tx1"/>
                </a:solidFill>
                <a:cs typeface="B Nazanin" pitchFamily="2" charset="-78"/>
              </a:endParaRPr>
            </a:p>
            <a:p>
              <a:pPr algn="ctr"/>
              <a:endParaRPr lang="fa-IR" sz="1800" b="1" dirty="0">
                <a:solidFill>
                  <a:schemeClr val="tx1"/>
                </a:solidFill>
                <a:cs typeface="B Nazanin" pitchFamily="2" charset="-78"/>
              </a:endParaRPr>
            </a:p>
            <a:p>
              <a:pPr algn="ctr"/>
              <a:r>
                <a:rPr lang="fa-IR" sz="1800" b="1" dirty="0" smtClean="0">
                  <a:solidFill>
                    <a:schemeClr val="tx1"/>
                  </a:solidFill>
                  <a:cs typeface="B Nazanin" pitchFamily="2" charset="-78"/>
                </a:rPr>
                <a:t>رئیس واحد اداری و مالی</a:t>
              </a:r>
            </a:p>
            <a:p>
              <a:pPr algn="ctr" rtl="1"/>
              <a:r>
                <a:rPr lang="fa-IR" sz="1800" dirty="0" smtClean="0">
                  <a:solidFill>
                    <a:schemeClr val="tx1"/>
                  </a:solidFill>
                  <a:cs typeface="B Nazanin" pitchFamily="2" charset="-78"/>
                </a:rPr>
                <a:t>*رئیس واحد حسابداری</a:t>
              </a:r>
            </a:p>
            <a:p>
              <a:pPr algn="ctr" rtl="1"/>
              <a:r>
                <a:rPr lang="fa-IR" sz="1800" dirty="0" smtClean="0">
                  <a:solidFill>
                    <a:schemeClr val="tx1"/>
                  </a:solidFill>
                  <a:cs typeface="B Nazanin" pitchFamily="2" charset="-78"/>
                </a:rPr>
                <a:t>**مسئول تدارکات/کارمند حسابداری</a:t>
              </a:r>
            </a:p>
            <a:p>
              <a:pPr algn="ctr" rtl="1"/>
              <a:endParaRPr lang="fa-IR" sz="1800" dirty="0" smtClean="0">
                <a:solidFill>
                  <a:schemeClr val="tx1"/>
                </a:solidFill>
                <a:cs typeface="B Nazanin" pitchFamily="2" charset="-78"/>
              </a:endParaRPr>
            </a:p>
            <a:p>
              <a:pPr algn="ctr" rtl="1"/>
              <a:endParaRPr lang="en-US" sz="1800" dirty="0">
                <a:solidFill>
                  <a:schemeClr val="tx1"/>
                </a:solidFill>
                <a:cs typeface="B Nazanin" pitchFamily="2" charset="-78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36466020" y="10638056"/>
              <a:ext cx="2246434" cy="135355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rIns="0" bIns="0" rtlCol="0" anchor="ctr">
              <a:noAutofit/>
            </a:bodyPr>
            <a:lstStyle/>
            <a:p>
              <a:pPr algn="ctr"/>
              <a:r>
                <a:rPr lang="fa-IR" sz="1800" b="1" dirty="0" smtClean="0">
                  <a:cs typeface="B Nazanin" pitchFamily="2" charset="-78"/>
                </a:rPr>
                <a:t>مدیر محاسبه و هزینه ها</a:t>
              </a:r>
            </a:p>
            <a:p>
              <a:pPr algn="ctr"/>
              <a:r>
                <a:rPr lang="fa-IR" sz="1800" dirty="0" smtClean="0">
                  <a:cs typeface="B Nazanin" pitchFamily="2" charset="-78"/>
                </a:rPr>
                <a:t>*رئیس واحد حسابداری</a:t>
              </a:r>
            </a:p>
            <a:p>
              <a:pPr algn="ctr"/>
              <a:r>
                <a:rPr lang="fa-IR" sz="1800" dirty="0" smtClean="0">
                  <a:cs typeface="B Nazanin" pitchFamily="2" charset="-78"/>
                </a:rPr>
                <a:t>**مسئول تدارکات/کارمند حسابداری</a:t>
              </a:r>
              <a:endParaRPr lang="fa-IR" sz="1800" b="1" dirty="0" smtClean="0">
                <a:cs typeface="B Nazanin" pitchFamily="2" charset="-78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6466020" y="8741345"/>
              <a:ext cx="2246434" cy="123692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rIns="0" bIns="0" rtlCol="0" anchor="ctr">
              <a:noAutofit/>
            </a:bodyPr>
            <a:lstStyle/>
            <a:p>
              <a:pPr algn="ctr"/>
              <a:r>
                <a:rPr lang="fa-IR" sz="1800" b="1" dirty="0" smtClean="0">
                  <a:cs typeface="B Nazanin" pitchFamily="2" charset="-78"/>
                </a:rPr>
                <a:t>مدیر خسارات و مطالبات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*رئیس واحد حسابداری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**مسئول تدارکات -کارمند حسابداری</a:t>
              </a:r>
              <a:endParaRPr lang="en-US" sz="1800" dirty="0">
                <a:cs typeface="B Nazanin" pitchFamily="2" charset="-78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36452177" y="7527491"/>
              <a:ext cx="2260278" cy="109125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rIns="0" bIns="0" rtlCol="0" anchor="ctr">
              <a:noAutofit/>
            </a:bodyPr>
            <a:lstStyle/>
            <a:p>
              <a:pPr algn="ctr"/>
              <a:r>
                <a:rPr lang="fa-IR" sz="1800" b="1" dirty="0" smtClean="0">
                  <a:cs typeface="B Nazanin" pitchFamily="2" charset="-78"/>
                </a:rPr>
                <a:t>مدیر تامین هزینه ها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*رئیس واحد حسابداری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**مسئول تدارکات/کارمند حسابداری</a:t>
              </a:r>
              <a:endParaRPr lang="en-US" sz="1800" dirty="0">
                <a:cs typeface="B Nazanin" pitchFamily="2" charset="-78"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6454080" y="6497123"/>
              <a:ext cx="2258375" cy="95353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rIns="0" bIns="0" rtlCol="0" anchor="ctr">
              <a:noAutofit/>
            </a:bodyPr>
            <a:lstStyle/>
            <a:p>
              <a:pPr algn="ctr"/>
              <a:r>
                <a:rPr lang="fa-IR" sz="1800" b="1" dirty="0" smtClean="0">
                  <a:cs typeface="B Nazanin" pitchFamily="2" charset="-78"/>
                </a:rPr>
                <a:t>مدیر حضور و غیاب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*مسئول کارگزینی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**سوپروایزر کشیک</a:t>
              </a:r>
              <a:endParaRPr lang="en-US" sz="1800" dirty="0">
                <a:cs typeface="B Nazanin" pitchFamily="2" charset="-78"/>
              </a:endParaRPr>
            </a:p>
          </p:txBody>
        </p:sp>
        <p:grpSp>
          <p:nvGrpSpPr>
            <p:cNvPr id="118" name="Group 117"/>
            <p:cNvGrpSpPr/>
            <p:nvPr/>
          </p:nvGrpSpPr>
          <p:grpSpPr>
            <a:xfrm>
              <a:off x="36156768" y="6336188"/>
              <a:ext cx="309252" cy="4978644"/>
              <a:chOff x="36156768" y="6336188"/>
              <a:chExt cx="309252" cy="4978644"/>
            </a:xfrm>
          </p:grpSpPr>
          <p:cxnSp>
            <p:nvCxnSpPr>
              <p:cNvPr id="109" name="Straight Connector 108"/>
              <p:cNvCxnSpPr/>
              <p:nvPr/>
            </p:nvCxnSpPr>
            <p:spPr>
              <a:xfrm>
                <a:off x="36156768" y="6336188"/>
                <a:ext cx="25489" cy="497197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>
                <a:stCxn id="28" idx="1"/>
              </p:cNvCxnSpPr>
              <p:nvPr/>
            </p:nvCxnSpPr>
            <p:spPr>
              <a:xfrm flipH="1">
                <a:off x="36182257" y="6973888"/>
                <a:ext cx="27182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10800000" flipV="1">
                <a:off x="36195000" y="8153400"/>
                <a:ext cx="25908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0800000" flipV="1">
                <a:off x="36195000" y="9296400"/>
                <a:ext cx="25908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flipH="1" flipV="1">
                <a:off x="36176768" y="11308163"/>
                <a:ext cx="289252" cy="66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5" name="Group 154"/>
          <p:cNvGrpSpPr/>
          <p:nvPr/>
        </p:nvGrpSpPr>
        <p:grpSpPr>
          <a:xfrm>
            <a:off x="29113956" y="6043389"/>
            <a:ext cx="6242844" cy="8066253"/>
            <a:chOff x="29367480" y="5012749"/>
            <a:chExt cx="6410348" cy="7636451"/>
          </a:xfrm>
        </p:grpSpPr>
        <p:sp>
          <p:nvSpPr>
            <p:cNvPr id="29" name="Rounded Rectangle 28"/>
            <p:cNvSpPr/>
            <p:nvPr/>
          </p:nvSpPr>
          <p:spPr>
            <a:xfrm>
              <a:off x="33634680" y="8839200"/>
              <a:ext cx="2103120" cy="1276945"/>
            </a:xfrm>
            <a:prstGeom prst="roundRect">
              <a:avLst/>
            </a:prstGeom>
            <a:solidFill>
              <a:srgbClr val="FFFF9B"/>
            </a:solidFill>
            <a:ln>
              <a:solidFill>
                <a:srgbClr val="FFFF4B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rIns="0" bIns="0" rtlCol="0" anchor="ctr">
              <a:noAutofit/>
            </a:bodyPr>
            <a:lstStyle/>
            <a:p>
              <a:pPr algn="ctr"/>
              <a:r>
                <a:rPr lang="fa-IR" sz="1800" b="1" dirty="0" smtClean="0">
                  <a:cs typeface="B Nazanin" pitchFamily="2" charset="-78"/>
                </a:rPr>
                <a:t>مسئول زیرشاخه حمایت از خانواده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*مسئول مددکاری</a:t>
              </a:r>
              <a:endParaRPr lang="en-US" sz="1800" dirty="0">
                <a:cs typeface="B Nazanin" pitchFamily="2" charset="-78"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3665224" y="7612929"/>
              <a:ext cx="2112604" cy="1128756"/>
            </a:xfrm>
            <a:prstGeom prst="roundRect">
              <a:avLst/>
            </a:prstGeom>
            <a:solidFill>
              <a:srgbClr val="FFFF9B"/>
            </a:solidFill>
            <a:ln>
              <a:solidFill>
                <a:srgbClr val="FFFF4B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rIns="0" bIns="0" rtlCol="0" anchor="ctr">
              <a:noAutofit/>
            </a:bodyPr>
            <a:lstStyle/>
            <a:p>
              <a:pPr algn="ctr"/>
              <a:r>
                <a:rPr lang="fa-IR" sz="1800" b="1" dirty="0" smtClean="0">
                  <a:cs typeface="B Nazanin" pitchFamily="2" charset="-78"/>
                </a:rPr>
                <a:t>مدیر پشتیبانی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*مدیریت بیمارستان</a:t>
              </a:r>
            </a:p>
            <a:p>
              <a:pPr algn="ctr" rtl="1"/>
              <a:r>
                <a:rPr lang="fa-IR" sz="1800" dirty="0">
                  <a:cs typeface="B Nazanin" pitchFamily="2" charset="-78"/>
                </a:rPr>
                <a:t>** مسئول </a:t>
              </a:r>
              <a:r>
                <a:rPr lang="fa-IR" sz="1800" dirty="0" smtClean="0">
                  <a:cs typeface="B Nazanin" pitchFamily="2" charset="-78"/>
                </a:rPr>
                <a:t>خدمات/</a:t>
              </a:r>
            </a:p>
            <a:p>
              <a:pPr algn="ctr"/>
              <a:r>
                <a:rPr lang="fa-IR" sz="1800" dirty="0" smtClean="0">
                  <a:cs typeface="B Nazanin" pitchFamily="2" charset="-78"/>
                </a:rPr>
                <a:t>مسئول انبار ملزومات</a:t>
              </a:r>
              <a:endParaRPr lang="en-US" sz="1800" dirty="0">
                <a:cs typeface="B Nazanin" pitchFamily="2" charset="-78"/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33528000" y="11678722"/>
              <a:ext cx="2171583" cy="970478"/>
            </a:xfrm>
            <a:prstGeom prst="roundRect">
              <a:avLst/>
            </a:prstGeom>
            <a:solidFill>
              <a:srgbClr val="FFFF9B"/>
            </a:solidFill>
            <a:ln>
              <a:solidFill>
                <a:srgbClr val="FFFF4B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rIns="0" bIns="0" rtlCol="0" anchor="ctr">
              <a:noAutofit/>
            </a:bodyPr>
            <a:lstStyle/>
            <a:p>
              <a:pPr algn="ctr" rtl="1"/>
              <a:r>
                <a:rPr lang="fa-IR" sz="1800" b="1" dirty="0" smtClean="0">
                  <a:cs typeface="B Nazanin" pitchFamily="2" charset="-78"/>
                </a:rPr>
                <a:t>مسئول زیر شاخه ارزیابی </a:t>
              </a:r>
              <a:r>
                <a:rPr lang="fa-IR" sz="1800" dirty="0" smtClean="0">
                  <a:cs typeface="B Nazanin" pitchFamily="2" charset="-78"/>
                </a:rPr>
                <a:t>**مسئول بهداشت حرفه ای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مسئول بهداشت محیط</a:t>
              </a:r>
              <a:endParaRPr lang="en-US" sz="1800" dirty="0">
                <a:cs typeface="B Nazanin" pitchFamily="2" charset="-78"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33604200" y="10287000"/>
              <a:ext cx="2103120" cy="1276945"/>
            </a:xfrm>
            <a:prstGeom prst="roundRect">
              <a:avLst/>
            </a:prstGeom>
            <a:solidFill>
              <a:srgbClr val="FFFF9B"/>
            </a:solidFill>
            <a:ln>
              <a:solidFill>
                <a:srgbClr val="FFFF4B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0" rIns="0" bIns="0" rtlCol="0" anchor="ctr">
              <a:noAutofit/>
            </a:bodyPr>
            <a:lstStyle/>
            <a:p>
              <a:pPr algn="ctr"/>
              <a:r>
                <a:rPr lang="fa-IR" sz="1800" b="1" dirty="0" smtClean="0">
                  <a:cs typeface="B Nazanin" pitchFamily="2" charset="-78"/>
                </a:rPr>
                <a:t>مسئول زیر شاخه امور داخلی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*مسئول امور اداری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**مسئول کارگزینی</a:t>
              </a:r>
              <a:endParaRPr lang="en-US" sz="1800" dirty="0">
                <a:cs typeface="B Nazanin" pitchFamily="2" charset="-78"/>
              </a:endParaRPr>
            </a:p>
          </p:txBody>
        </p:sp>
        <p:grpSp>
          <p:nvGrpSpPr>
            <p:cNvPr id="154" name="Group 153"/>
            <p:cNvGrpSpPr/>
            <p:nvPr/>
          </p:nvGrpSpPr>
          <p:grpSpPr>
            <a:xfrm>
              <a:off x="29367480" y="5012749"/>
              <a:ext cx="5010151" cy="7179254"/>
              <a:chOff x="29367480" y="5012749"/>
              <a:chExt cx="5010151" cy="7179254"/>
            </a:xfrm>
          </p:grpSpPr>
          <p:sp>
            <p:nvSpPr>
              <p:cNvPr id="31" name="Rounded Rectangle 30"/>
              <p:cNvSpPr/>
              <p:nvPr/>
            </p:nvSpPr>
            <p:spPr>
              <a:xfrm>
                <a:off x="29367480" y="6629400"/>
                <a:ext cx="2103120" cy="914400"/>
              </a:xfrm>
              <a:prstGeom prst="roundRect">
                <a:avLst/>
              </a:prstGeom>
              <a:solidFill>
                <a:srgbClr val="FFFF4B"/>
              </a:solidFill>
              <a:ln>
                <a:solidFill>
                  <a:srgbClr val="FFFF4B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none" lIns="0" rIns="0" bIns="0" rtlCol="0" anchor="ctr">
                <a:noAutofit/>
              </a:bodyPr>
              <a:lstStyle/>
              <a:p>
                <a:pPr algn="ctr"/>
                <a:r>
                  <a:rPr lang="fa-IR" sz="1800" b="1" dirty="0" smtClean="0">
                    <a:solidFill>
                      <a:schemeClr val="tx1"/>
                    </a:solidFill>
                    <a:cs typeface="B Nazanin" pitchFamily="2" charset="-78"/>
                  </a:rPr>
                  <a:t>مدیر خدمات</a:t>
                </a:r>
              </a:p>
              <a:p>
                <a:pPr algn="ctr" rtl="1"/>
                <a:r>
                  <a:rPr lang="fa-IR" sz="1800" dirty="0" smtClean="0">
                    <a:solidFill>
                      <a:schemeClr val="tx1"/>
                    </a:solidFill>
                    <a:cs typeface="B Nazanin" pitchFamily="2" charset="-78"/>
                  </a:rPr>
                  <a:t>*مسئول خدمات</a:t>
                </a:r>
                <a:endParaRPr lang="en-US" sz="1800" dirty="0">
                  <a:solidFill>
                    <a:schemeClr val="tx1"/>
                  </a:solidFill>
                  <a:cs typeface="B Nazanin" pitchFamily="2" charset="-78"/>
                </a:endParaRPr>
              </a:p>
            </p:txBody>
          </p:sp>
          <p:sp>
            <p:nvSpPr>
              <p:cNvPr id="32" name="Rounded Rectangle 31"/>
              <p:cNvSpPr/>
              <p:nvPr/>
            </p:nvSpPr>
            <p:spPr>
              <a:xfrm>
                <a:off x="32274511" y="6573322"/>
                <a:ext cx="2103120" cy="970478"/>
              </a:xfrm>
              <a:prstGeom prst="roundRect">
                <a:avLst/>
              </a:prstGeom>
              <a:solidFill>
                <a:srgbClr val="FFFF4B"/>
              </a:solidFill>
              <a:ln>
                <a:solidFill>
                  <a:srgbClr val="FFFF4B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0" rIns="0" bIns="0" rtlCol="0" anchor="ctr">
                <a:noAutofit/>
              </a:bodyPr>
              <a:lstStyle/>
              <a:p>
                <a:pPr algn="ctr"/>
                <a:r>
                  <a:rPr lang="fa-IR" sz="1800" b="1" dirty="0" smtClean="0">
                    <a:solidFill>
                      <a:schemeClr val="tx1"/>
                    </a:solidFill>
                    <a:cs typeface="B Nazanin" pitchFamily="2" charset="-78"/>
                  </a:rPr>
                  <a:t>واحد پشتیبانی</a:t>
                </a:r>
              </a:p>
              <a:p>
                <a:pPr algn="ctr" rtl="1"/>
                <a:r>
                  <a:rPr lang="fa-IR" sz="1800" dirty="0" smtClean="0">
                    <a:solidFill>
                      <a:schemeClr val="tx1"/>
                    </a:solidFill>
                    <a:cs typeface="B Nazanin" pitchFamily="2" charset="-78"/>
                  </a:rPr>
                  <a:t>*مدیریت بیمارستان</a:t>
                </a:r>
              </a:p>
              <a:p>
                <a:pPr algn="ctr" rtl="1"/>
                <a:r>
                  <a:rPr lang="fa-IR" sz="1800" dirty="0" smtClean="0">
                    <a:solidFill>
                      <a:schemeClr val="tx1"/>
                    </a:solidFill>
                    <a:cs typeface="B Nazanin" pitchFamily="2" charset="-78"/>
                  </a:rPr>
                  <a:t>**سوپروایزر کشیک</a:t>
                </a:r>
                <a:endParaRPr lang="en-US" sz="1800" dirty="0">
                  <a:solidFill>
                    <a:schemeClr val="tx1"/>
                  </a:solidFill>
                  <a:cs typeface="B Nazanin" pitchFamily="2" charset="-78"/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30718126" y="5012749"/>
                <a:ext cx="2103120" cy="970478"/>
              </a:xfrm>
              <a:prstGeom prst="roundRect">
                <a:avLst/>
              </a:prstGeom>
              <a:solidFill>
                <a:srgbClr val="ECEC2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rIns="0" bIns="0" rtlCol="0" anchor="ctr">
                <a:noAutofit/>
              </a:bodyPr>
              <a:lstStyle/>
              <a:p>
                <a:pPr algn="ctr"/>
                <a:r>
                  <a:rPr lang="fa-IR" sz="1800" b="1" dirty="0" smtClean="0">
                    <a:solidFill>
                      <a:schemeClr val="tx1"/>
                    </a:solidFill>
                    <a:cs typeface="B Nazanin" pitchFamily="2" charset="-78"/>
                  </a:rPr>
                  <a:t>رئیس واحد پشتیبانی</a:t>
                </a:r>
              </a:p>
              <a:p>
                <a:pPr algn="ctr" rtl="1"/>
                <a:r>
                  <a:rPr lang="fa-IR" sz="1800" dirty="0" smtClean="0">
                    <a:solidFill>
                      <a:schemeClr val="tx1"/>
                    </a:solidFill>
                    <a:cs typeface="B Nazanin" pitchFamily="2" charset="-78"/>
                  </a:rPr>
                  <a:t>*مدیریت بیمارستان</a:t>
                </a:r>
              </a:p>
              <a:p>
                <a:pPr algn="ctr" rtl="1"/>
                <a:r>
                  <a:rPr lang="fa-IR" sz="1800" dirty="0" smtClean="0">
                    <a:solidFill>
                      <a:schemeClr val="tx1"/>
                    </a:solidFill>
                    <a:cs typeface="B Nazanin" pitchFamily="2" charset="-78"/>
                  </a:rPr>
                  <a:t>**سوپروایزر کشیک</a:t>
                </a:r>
                <a:endParaRPr lang="en-US" sz="1800" dirty="0">
                  <a:solidFill>
                    <a:schemeClr val="tx1"/>
                  </a:solidFill>
                  <a:cs typeface="B Nazanin" pitchFamily="2" charset="-78"/>
                </a:endParaRPr>
              </a:p>
            </p:txBody>
          </p:sp>
          <p:grpSp>
            <p:nvGrpSpPr>
              <p:cNvPr id="130" name="Group 129"/>
              <p:cNvGrpSpPr/>
              <p:nvPr/>
            </p:nvGrpSpPr>
            <p:grpSpPr>
              <a:xfrm>
                <a:off x="33299400" y="7543801"/>
                <a:ext cx="365824" cy="4648202"/>
                <a:chOff x="33299400" y="7543801"/>
                <a:chExt cx="365824" cy="4648202"/>
              </a:xfrm>
            </p:grpSpPr>
            <p:cxnSp>
              <p:nvCxnSpPr>
                <p:cNvPr id="121" name="Straight Connector 120"/>
                <p:cNvCxnSpPr>
                  <a:stCxn id="32" idx="2"/>
                </p:cNvCxnSpPr>
                <p:nvPr/>
              </p:nvCxnSpPr>
              <p:spPr>
                <a:xfrm rot="5400000">
                  <a:off x="30988635" y="9854566"/>
                  <a:ext cx="4648202" cy="2667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0800000" flipV="1">
                  <a:off x="33299400" y="12192000"/>
                  <a:ext cx="2590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 rot="10800000" flipV="1">
                  <a:off x="33345120" y="10896600"/>
                  <a:ext cx="2590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10800000" flipV="1">
                  <a:off x="33345120" y="9448800"/>
                  <a:ext cx="2590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10800000">
                  <a:off x="33332531" y="8229600"/>
                  <a:ext cx="332693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</p:cxnSp>
          </p:grpSp>
          <p:grpSp>
            <p:nvGrpSpPr>
              <p:cNvPr id="141" name="Group 140"/>
              <p:cNvGrpSpPr/>
              <p:nvPr/>
            </p:nvGrpSpPr>
            <p:grpSpPr>
              <a:xfrm>
                <a:off x="30403800" y="7543800"/>
                <a:ext cx="2362200" cy="4038600"/>
                <a:chOff x="30403800" y="7162800"/>
                <a:chExt cx="2362200" cy="4038600"/>
              </a:xfrm>
            </p:grpSpPr>
            <p:sp>
              <p:nvSpPr>
                <p:cNvPr id="36" name="Rounded Rectangle 35"/>
                <p:cNvSpPr/>
                <p:nvPr/>
              </p:nvSpPr>
              <p:spPr>
                <a:xfrm>
                  <a:off x="30632400" y="9924455"/>
                  <a:ext cx="2103120" cy="1276945"/>
                </a:xfrm>
                <a:prstGeom prst="roundRect">
                  <a:avLst/>
                </a:prstGeom>
                <a:solidFill>
                  <a:srgbClr val="FFFF9B"/>
                </a:solidFill>
                <a:ln>
                  <a:solidFill>
                    <a:srgbClr val="FFFF4B"/>
                  </a:solidFill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 lIns="0" rIns="0" bIns="0" rtlCol="0" anchor="ctr">
                  <a:noAutofit/>
                </a:bodyPr>
                <a:lstStyle/>
                <a:p>
                  <a:pPr algn="ctr"/>
                  <a:r>
                    <a:rPr lang="fa-IR" sz="1800" b="1" dirty="0" smtClean="0">
                      <a:cs typeface="B Nazanin" pitchFamily="2" charset="-78"/>
                    </a:rPr>
                    <a:t>مسئول زیر شاخه آب و تغذیه کارکنان</a:t>
                  </a:r>
                </a:p>
                <a:p>
                  <a:pPr algn="ctr" rtl="1"/>
                  <a:r>
                    <a:rPr lang="fa-IR" sz="1800" dirty="0" smtClean="0">
                      <a:cs typeface="B Nazanin" pitchFamily="2" charset="-78"/>
                    </a:rPr>
                    <a:t>*مسئول تغذیه</a:t>
                  </a:r>
                </a:p>
                <a:p>
                  <a:pPr algn="ctr" rtl="1"/>
                  <a:r>
                    <a:rPr lang="fa-IR" sz="1800" dirty="0" smtClean="0">
                      <a:cs typeface="B Nazanin" pitchFamily="2" charset="-78"/>
                    </a:rPr>
                    <a:t>**کارپردازی</a:t>
                  </a:r>
                  <a:endParaRPr lang="en-US" sz="1800" dirty="0">
                    <a:cs typeface="B Nazanin" pitchFamily="2" charset="-78"/>
                  </a:endParaRPr>
                </a:p>
              </p:txBody>
            </p:sp>
            <p:sp>
              <p:nvSpPr>
                <p:cNvPr id="37" name="Rounded Rectangle 36"/>
                <p:cNvSpPr/>
                <p:nvPr/>
              </p:nvSpPr>
              <p:spPr>
                <a:xfrm>
                  <a:off x="30662880" y="7640122"/>
                  <a:ext cx="2103120" cy="970478"/>
                </a:xfrm>
                <a:prstGeom prst="roundRect">
                  <a:avLst/>
                </a:prstGeom>
                <a:solidFill>
                  <a:srgbClr val="FFFF9B"/>
                </a:solidFill>
                <a:ln>
                  <a:solidFill>
                    <a:srgbClr val="FFFF4B"/>
                  </a:solidFill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lIns="0" rIns="0" bIns="0" rtlCol="0" anchor="ctr">
                  <a:noAutofit/>
                </a:bodyPr>
                <a:lstStyle/>
                <a:p>
                  <a:pPr algn="ctr"/>
                  <a:r>
                    <a:rPr lang="fa-IR" sz="1800" b="1" dirty="0" smtClean="0">
                      <a:cs typeface="B Nazanin" pitchFamily="2" charset="-78"/>
                    </a:rPr>
                    <a:t>مسئول زیر شاخه ارتباطات</a:t>
                  </a:r>
                </a:p>
                <a:p>
                  <a:pPr algn="ctr" rtl="1"/>
                  <a:r>
                    <a:rPr lang="fa-IR" sz="1800" dirty="0" smtClean="0">
                      <a:cs typeface="B Nazanin" pitchFamily="2" charset="-78"/>
                    </a:rPr>
                    <a:t>*مسئول روابط عمومی</a:t>
                  </a:r>
                  <a:endParaRPr lang="en-US" sz="1800" dirty="0">
                    <a:cs typeface="B Nazanin" pitchFamily="2" charset="-78"/>
                  </a:endParaRPr>
                </a:p>
              </p:txBody>
            </p:sp>
            <p:sp>
              <p:nvSpPr>
                <p:cNvPr id="38" name="Rounded Rectangle 37"/>
                <p:cNvSpPr/>
                <p:nvPr/>
              </p:nvSpPr>
              <p:spPr>
                <a:xfrm>
                  <a:off x="30662880" y="8783122"/>
                  <a:ext cx="2103120" cy="970478"/>
                </a:xfrm>
                <a:prstGeom prst="roundRect">
                  <a:avLst/>
                </a:prstGeom>
                <a:solidFill>
                  <a:srgbClr val="FFFF9B"/>
                </a:solidFill>
                <a:ln>
                  <a:solidFill>
                    <a:srgbClr val="FFFF4B"/>
                  </a:solidFill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lIns="0" rIns="0" bIns="0" rtlCol="0" anchor="ctr">
                  <a:noAutofit/>
                </a:bodyPr>
                <a:lstStyle/>
                <a:p>
                  <a:pPr algn="ctr"/>
                  <a:r>
                    <a:rPr lang="fa-IR" sz="1800" b="1" dirty="0" smtClean="0">
                      <a:cs typeface="B Nazanin" pitchFamily="2" charset="-78"/>
                    </a:rPr>
                    <a:t>مسئول زیر شاخه فناوری اطلاعات</a:t>
                  </a:r>
                </a:p>
                <a:p>
                  <a:pPr algn="ctr" rtl="1"/>
                  <a:r>
                    <a:rPr lang="fa-IR" sz="1800" dirty="0" smtClean="0">
                      <a:cs typeface="B Nazanin" pitchFamily="2" charset="-78"/>
                    </a:rPr>
                    <a:t>*معاون فناوری اطلاعات</a:t>
                  </a:r>
                  <a:endParaRPr lang="en-US" sz="1800" dirty="0">
                    <a:cs typeface="B Nazanin" pitchFamily="2" charset="-78"/>
                  </a:endParaRPr>
                </a:p>
              </p:txBody>
            </p:sp>
            <p:grpSp>
              <p:nvGrpSpPr>
                <p:cNvPr id="140" name="Group 139"/>
                <p:cNvGrpSpPr/>
                <p:nvPr/>
              </p:nvGrpSpPr>
              <p:grpSpPr>
                <a:xfrm>
                  <a:off x="30403800" y="7162800"/>
                  <a:ext cx="259080" cy="3429000"/>
                  <a:chOff x="30403800" y="7162800"/>
                  <a:chExt cx="259080" cy="3429000"/>
                </a:xfrm>
              </p:grpSpPr>
              <p:cxnSp>
                <p:nvCxnSpPr>
                  <p:cNvPr id="132" name="Straight Connector 131"/>
                  <p:cNvCxnSpPr/>
                  <p:nvPr/>
                </p:nvCxnSpPr>
                <p:spPr>
                  <a:xfrm rot="5400000">
                    <a:off x="28708082" y="8858518"/>
                    <a:ext cx="3421916" cy="3048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Straight Connector 136"/>
                  <p:cNvCxnSpPr/>
                  <p:nvPr/>
                </p:nvCxnSpPr>
                <p:spPr>
                  <a:xfrm rot="10800000" flipV="1">
                    <a:off x="30403800" y="10591800"/>
                    <a:ext cx="25908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Straight Connector 137"/>
                  <p:cNvCxnSpPr/>
                  <p:nvPr/>
                </p:nvCxnSpPr>
                <p:spPr>
                  <a:xfrm rot="10800000" flipV="1">
                    <a:off x="30403800" y="9296400"/>
                    <a:ext cx="25908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Connector 138"/>
                  <p:cNvCxnSpPr/>
                  <p:nvPr/>
                </p:nvCxnSpPr>
                <p:spPr>
                  <a:xfrm rot="10800000" flipV="1">
                    <a:off x="30403800" y="8153400"/>
                    <a:ext cx="25908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2" name="Group 151"/>
              <p:cNvGrpSpPr/>
              <p:nvPr/>
            </p:nvGrpSpPr>
            <p:grpSpPr>
              <a:xfrm>
                <a:off x="30403800" y="5983226"/>
                <a:ext cx="2819400" cy="646174"/>
                <a:chOff x="30403800" y="5983226"/>
                <a:chExt cx="2819400" cy="646174"/>
              </a:xfrm>
            </p:grpSpPr>
            <p:grpSp>
              <p:nvGrpSpPr>
                <p:cNvPr id="149" name="Group 148"/>
                <p:cNvGrpSpPr/>
                <p:nvPr/>
              </p:nvGrpSpPr>
              <p:grpSpPr>
                <a:xfrm>
                  <a:off x="30403800" y="6248399"/>
                  <a:ext cx="2819400" cy="381001"/>
                  <a:chOff x="30403800" y="6248399"/>
                  <a:chExt cx="2819400" cy="381001"/>
                </a:xfrm>
              </p:grpSpPr>
              <p:cxnSp>
                <p:nvCxnSpPr>
                  <p:cNvPr id="144" name="Straight Connector 143"/>
                  <p:cNvCxnSpPr/>
                  <p:nvPr/>
                </p:nvCxnSpPr>
                <p:spPr>
                  <a:xfrm>
                    <a:off x="30403800" y="6248400"/>
                    <a:ext cx="2819400" cy="1588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/>
                  <p:cNvCxnSpPr>
                    <a:endCxn id="31" idx="0"/>
                  </p:cNvCxnSpPr>
                  <p:nvPr/>
                </p:nvCxnSpPr>
                <p:spPr>
                  <a:xfrm rot="16200000" flipH="1">
                    <a:off x="30213300" y="6438900"/>
                    <a:ext cx="381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Straight Connector 147"/>
                  <p:cNvCxnSpPr>
                    <a:endCxn id="32" idx="0"/>
                  </p:cNvCxnSpPr>
                  <p:nvPr/>
                </p:nvCxnSpPr>
                <p:spPr>
                  <a:xfrm rot="16200000" flipH="1">
                    <a:off x="33060739" y="6410860"/>
                    <a:ext cx="324922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51" name="Straight Connector 150"/>
                <p:cNvCxnSpPr>
                  <a:stCxn id="33" idx="2"/>
                </p:cNvCxnSpPr>
                <p:nvPr/>
              </p:nvCxnSpPr>
              <p:spPr>
                <a:xfrm rot="16200000" flipH="1">
                  <a:off x="31645325" y="6107587"/>
                  <a:ext cx="248722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82" name="Group 181"/>
          <p:cNvGrpSpPr/>
          <p:nvPr/>
        </p:nvGrpSpPr>
        <p:grpSpPr>
          <a:xfrm>
            <a:off x="20421599" y="5867399"/>
            <a:ext cx="8305801" cy="6075003"/>
            <a:chOff x="17775556" y="4998535"/>
            <a:chExt cx="9275444" cy="5751304"/>
          </a:xfrm>
        </p:grpSpPr>
        <p:grpSp>
          <p:nvGrpSpPr>
            <p:cNvPr id="181" name="Group 180"/>
            <p:cNvGrpSpPr/>
            <p:nvPr/>
          </p:nvGrpSpPr>
          <p:grpSpPr>
            <a:xfrm>
              <a:off x="17775556" y="4998535"/>
              <a:ext cx="9275444" cy="5751304"/>
              <a:chOff x="17775556" y="4998535"/>
              <a:chExt cx="9275444" cy="5751304"/>
            </a:xfrm>
          </p:grpSpPr>
          <p:sp>
            <p:nvSpPr>
              <p:cNvPr id="45" name="Rounded Rectangle 44"/>
              <p:cNvSpPr/>
              <p:nvPr/>
            </p:nvSpPr>
            <p:spPr>
              <a:xfrm>
                <a:off x="22555200" y="6705600"/>
                <a:ext cx="2103121" cy="1126381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lIns="0" rIns="0" bIns="0" rtlCol="0" anchor="ctr">
                <a:noAutofit/>
              </a:bodyPr>
              <a:lstStyle/>
              <a:p>
                <a:pPr algn="ctr"/>
                <a:r>
                  <a:rPr lang="fa-IR" sz="1800" b="1" dirty="0" smtClean="0">
                    <a:solidFill>
                      <a:schemeClr val="tx1"/>
                    </a:solidFill>
                    <a:cs typeface="B Nazanin" pitchFamily="2" charset="-78"/>
                  </a:rPr>
                  <a:t>مدیر بایگانی و ثبت اسناد</a:t>
                </a:r>
              </a:p>
              <a:p>
                <a:pPr algn="ctr" rtl="1"/>
                <a:r>
                  <a:rPr lang="fa-IR" sz="1800" dirty="0" smtClean="0">
                    <a:solidFill>
                      <a:schemeClr val="tx1"/>
                    </a:solidFill>
                    <a:cs typeface="B Nazanin" pitchFamily="2" charset="-78"/>
                  </a:rPr>
                  <a:t>*مسئول بایگانی</a:t>
                </a:r>
              </a:p>
              <a:p>
                <a:pPr algn="ctr" rtl="1"/>
                <a:r>
                  <a:rPr lang="fa-IR" sz="1800" dirty="0" smtClean="0">
                    <a:solidFill>
                      <a:schemeClr val="tx1"/>
                    </a:solidFill>
                    <a:cs typeface="B Nazanin" pitchFamily="2" charset="-78"/>
                  </a:rPr>
                  <a:t>**کاردان مدارک پزشکی</a:t>
                </a:r>
                <a:endParaRPr lang="en-US" sz="1800" dirty="0">
                  <a:solidFill>
                    <a:schemeClr val="tx1"/>
                  </a:solidFill>
                  <a:cs typeface="B Nazanin" pitchFamily="2" charset="-78"/>
                </a:endParaRPr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24993600" y="6705601"/>
                <a:ext cx="2057400" cy="1089157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>
                <a:noAutofit/>
              </a:bodyPr>
              <a:lstStyle/>
              <a:p>
                <a:pPr algn="ctr"/>
                <a:r>
                  <a:rPr lang="fa-IR" sz="1800" b="1" dirty="0" smtClean="0">
                    <a:solidFill>
                      <a:schemeClr val="tx1"/>
                    </a:solidFill>
                    <a:cs typeface="B Nazanin" pitchFamily="2" charset="-78"/>
                  </a:rPr>
                  <a:t>مدیر بازگشت به وضعیت عادی</a:t>
                </a:r>
              </a:p>
              <a:p>
                <a:pPr algn="ctr" rtl="1"/>
                <a:r>
                  <a:rPr lang="fa-IR" sz="1800" dirty="0" smtClean="0">
                    <a:solidFill>
                      <a:schemeClr val="tx1"/>
                    </a:solidFill>
                    <a:cs typeface="B Nazanin" pitchFamily="2" charset="-78"/>
                  </a:rPr>
                  <a:t>*سوپروایزر بالینی</a:t>
                </a:r>
              </a:p>
              <a:p>
                <a:pPr algn="ctr" rtl="1"/>
                <a:r>
                  <a:rPr lang="fa-IR" sz="1800" dirty="0" smtClean="0">
                    <a:solidFill>
                      <a:schemeClr val="tx1"/>
                    </a:solidFill>
                    <a:cs typeface="B Nazanin" pitchFamily="2" charset="-78"/>
                  </a:rPr>
                  <a:t>**سوپروایزر کشیک</a:t>
                </a:r>
                <a:endParaRPr lang="en-US" sz="1800" dirty="0">
                  <a:solidFill>
                    <a:schemeClr val="tx1"/>
                  </a:solidFill>
                  <a:cs typeface="B Nazanin" pitchFamily="2" charset="-78"/>
                </a:endParaRPr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20670055" y="4998535"/>
                <a:ext cx="2211250" cy="1153542"/>
              </a:xfrm>
              <a:prstGeom prst="round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lIns="0" rIns="0" bIns="0" rtlCol="0" anchor="ctr">
                <a:noAutofit/>
              </a:bodyPr>
              <a:lstStyle/>
              <a:p>
                <a:pPr algn="ctr"/>
                <a:r>
                  <a:rPr lang="fa-IR" sz="1800" b="1" dirty="0" smtClean="0">
                    <a:solidFill>
                      <a:schemeClr val="tx1"/>
                    </a:solidFill>
                    <a:cs typeface="B Nazanin" pitchFamily="2" charset="-78"/>
                  </a:rPr>
                  <a:t>رئیس واحد برنامه ریزی</a:t>
                </a:r>
              </a:p>
              <a:p>
                <a:pPr algn="ctr" rtl="1"/>
                <a:r>
                  <a:rPr lang="fa-IR" sz="1800" dirty="0" smtClean="0">
                    <a:solidFill>
                      <a:schemeClr val="tx1"/>
                    </a:solidFill>
                    <a:cs typeface="B Nazanin" pitchFamily="2" charset="-78"/>
                  </a:rPr>
                  <a:t>*کارشناس بحران</a:t>
                </a:r>
              </a:p>
              <a:p>
                <a:pPr algn="ctr" rtl="1"/>
                <a:r>
                  <a:rPr lang="fa-IR" sz="1800" dirty="0" smtClean="0">
                    <a:solidFill>
                      <a:schemeClr val="tx1"/>
                    </a:solidFill>
                    <a:cs typeface="B Nazanin" pitchFamily="2" charset="-78"/>
                  </a:rPr>
                  <a:t>**جانشین کارشناس بحران</a:t>
                </a:r>
                <a:endParaRPr lang="en-US" sz="1800" dirty="0">
                  <a:solidFill>
                    <a:schemeClr val="tx1"/>
                  </a:solidFill>
                  <a:cs typeface="B Nazanin" pitchFamily="2" charset="-78"/>
                </a:endParaRPr>
              </a:p>
            </p:txBody>
          </p:sp>
          <p:grpSp>
            <p:nvGrpSpPr>
              <p:cNvPr id="164" name="Group 163"/>
              <p:cNvGrpSpPr/>
              <p:nvPr/>
            </p:nvGrpSpPr>
            <p:grpSpPr>
              <a:xfrm>
                <a:off x="20269200" y="6705600"/>
                <a:ext cx="3398519" cy="3681711"/>
                <a:chOff x="20574000" y="6705600"/>
                <a:chExt cx="3398519" cy="3681711"/>
              </a:xfrm>
            </p:grpSpPr>
            <p:sp>
              <p:nvSpPr>
                <p:cNvPr id="40" name="Rounded Rectangle 39"/>
                <p:cNvSpPr/>
                <p:nvPr/>
              </p:nvSpPr>
              <p:spPr>
                <a:xfrm>
                  <a:off x="21864495" y="9416833"/>
                  <a:ext cx="2103120" cy="970478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0" rIns="0" bIns="0" rtlCol="0" anchor="ctr">
                  <a:noAutofit/>
                </a:bodyPr>
                <a:lstStyle/>
                <a:p>
                  <a:pPr algn="ctr"/>
                  <a:r>
                    <a:rPr lang="fa-IR" sz="1800" b="1" dirty="0" smtClean="0">
                      <a:cs typeface="B Nazanin" pitchFamily="2" charset="-78"/>
                    </a:rPr>
                    <a:t>مسئول پیگیری تخت</a:t>
                  </a:r>
                </a:p>
                <a:p>
                  <a:pPr algn="ctr" rtl="1"/>
                  <a:r>
                    <a:rPr lang="fa-IR" sz="1800" dirty="0" smtClean="0">
                      <a:cs typeface="B Nazanin" pitchFamily="2" charset="-78"/>
                    </a:rPr>
                    <a:t>*سوپروایزر بالینی</a:t>
                  </a:r>
                </a:p>
                <a:p>
                  <a:pPr algn="ctr" rtl="1"/>
                  <a:r>
                    <a:rPr lang="fa-IR" sz="1800" dirty="0" smtClean="0">
                      <a:cs typeface="B Nazanin" pitchFamily="2" charset="-78"/>
                    </a:rPr>
                    <a:t>**سوپروایزر کشیک</a:t>
                  </a:r>
                  <a:endParaRPr lang="en-US" sz="1800" dirty="0">
                    <a:cs typeface="B Nazanin" pitchFamily="2" charset="-78"/>
                  </a:endParaRPr>
                </a:p>
              </p:txBody>
            </p:sp>
            <p:sp>
              <p:nvSpPr>
                <p:cNvPr id="43" name="Rounded Rectangle 42"/>
                <p:cNvSpPr/>
                <p:nvPr/>
              </p:nvSpPr>
              <p:spPr>
                <a:xfrm>
                  <a:off x="21869399" y="8065116"/>
                  <a:ext cx="2103120" cy="1094840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0" rIns="0" bIns="0" rtlCol="0" anchor="ctr">
                  <a:noAutofit/>
                </a:bodyPr>
                <a:lstStyle/>
                <a:p>
                  <a:pPr algn="ctr"/>
                  <a:r>
                    <a:rPr lang="fa-IR" sz="1800" b="1" dirty="0" smtClean="0">
                      <a:cs typeface="B Nazanin" pitchFamily="2" charset="-78"/>
                    </a:rPr>
                    <a:t>مسئول پیگیری بیماران</a:t>
                  </a:r>
                </a:p>
                <a:p>
                  <a:pPr algn="ctr"/>
                  <a:r>
                    <a:rPr lang="fa-IR" sz="1800" dirty="0" smtClean="0">
                      <a:cs typeface="B Nazanin" pitchFamily="2" charset="-78"/>
                    </a:rPr>
                    <a:t>*مسئول اورژانس</a:t>
                  </a:r>
                </a:p>
                <a:p>
                  <a:pPr algn="ctr"/>
                  <a:r>
                    <a:rPr lang="fa-IR" sz="1800" dirty="0" smtClean="0">
                      <a:cs typeface="B Nazanin" pitchFamily="2" charset="-78"/>
                    </a:rPr>
                    <a:t>**سرپرستار بخش ها</a:t>
                  </a:r>
                  <a:endParaRPr lang="en-US" sz="1800" dirty="0">
                    <a:cs typeface="B Nazanin" pitchFamily="2" charset="-78"/>
                  </a:endParaRPr>
                </a:p>
              </p:txBody>
            </p:sp>
            <p:sp>
              <p:nvSpPr>
                <p:cNvPr id="44" name="Rounded Rectangle 43"/>
                <p:cNvSpPr/>
                <p:nvPr/>
              </p:nvSpPr>
              <p:spPr>
                <a:xfrm>
                  <a:off x="20574000" y="6705600"/>
                  <a:ext cx="2103120" cy="1089157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3">
                  <a:schemeClr val="accent5"/>
                </a:fillRef>
                <a:effectRef idx="2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 lIns="0" rIns="0" bIns="0" rtlCol="0" anchor="ctr">
                  <a:noAutofit/>
                </a:bodyPr>
                <a:lstStyle/>
                <a:p>
                  <a:pPr algn="ctr"/>
                  <a:r>
                    <a:rPr lang="fa-IR" sz="1800" b="1" dirty="0" smtClean="0">
                      <a:solidFill>
                        <a:schemeClr val="tx1"/>
                      </a:solidFill>
                      <a:cs typeface="B Nazanin" pitchFamily="2" charset="-78"/>
                    </a:rPr>
                    <a:t>مسئول ارزیابی وضعیت</a:t>
                  </a:r>
                </a:p>
                <a:p>
                  <a:pPr algn="ctr" rtl="1"/>
                  <a:r>
                    <a:rPr lang="fa-IR" sz="1800" dirty="0" smtClean="0">
                      <a:solidFill>
                        <a:schemeClr val="tx1"/>
                      </a:solidFill>
                      <a:cs typeface="B Nazanin" pitchFamily="2" charset="-78"/>
                    </a:rPr>
                    <a:t>*سوپروایزر بالینی</a:t>
                  </a:r>
                </a:p>
                <a:p>
                  <a:pPr algn="ctr" rtl="1"/>
                  <a:r>
                    <a:rPr lang="fa-IR" sz="1800" dirty="0">
                      <a:solidFill>
                        <a:schemeClr val="tx1"/>
                      </a:solidFill>
                      <a:cs typeface="B Nazanin" pitchFamily="2" charset="-78"/>
                    </a:rPr>
                    <a:t>** </a:t>
                  </a:r>
                  <a:r>
                    <a:rPr lang="fa-IR" sz="1800" dirty="0" smtClean="0">
                      <a:solidFill>
                        <a:schemeClr val="tx1"/>
                      </a:solidFill>
                      <a:cs typeface="B Nazanin" pitchFamily="2" charset="-78"/>
                    </a:rPr>
                    <a:t>سوپروایزر کشیک</a:t>
                  </a:r>
                </a:p>
              </p:txBody>
            </p:sp>
            <p:grpSp>
              <p:nvGrpSpPr>
                <p:cNvPr id="163" name="Group 162"/>
                <p:cNvGrpSpPr/>
                <p:nvPr/>
              </p:nvGrpSpPr>
              <p:grpSpPr>
                <a:xfrm>
                  <a:off x="21610320" y="7811051"/>
                  <a:ext cx="270412" cy="2043614"/>
                  <a:chOff x="21610320" y="7811051"/>
                  <a:chExt cx="270412" cy="2043614"/>
                </a:xfrm>
              </p:grpSpPr>
              <p:cxnSp>
                <p:nvCxnSpPr>
                  <p:cNvPr id="124" name="Straight Connector 123"/>
                  <p:cNvCxnSpPr/>
                  <p:nvPr/>
                </p:nvCxnSpPr>
                <p:spPr>
                  <a:xfrm rot="10800000">
                    <a:off x="21610320" y="9853077"/>
                    <a:ext cx="259080" cy="1588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Straight Connector 135"/>
                  <p:cNvCxnSpPr/>
                  <p:nvPr/>
                </p:nvCxnSpPr>
                <p:spPr>
                  <a:xfrm rot="10800000" flipV="1">
                    <a:off x="21621652" y="8668669"/>
                    <a:ext cx="25908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Straight Connector 156"/>
                  <p:cNvCxnSpPr/>
                  <p:nvPr/>
                </p:nvCxnSpPr>
                <p:spPr>
                  <a:xfrm flipH="1">
                    <a:off x="21610320" y="7811051"/>
                    <a:ext cx="15240" cy="203714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8" name="Group 167"/>
              <p:cNvGrpSpPr/>
              <p:nvPr/>
            </p:nvGrpSpPr>
            <p:grpSpPr>
              <a:xfrm>
                <a:off x="17775556" y="6705600"/>
                <a:ext cx="3429468" cy="4044239"/>
                <a:chOff x="17775556" y="6705600"/>
                <a:chExt cx="3429468" cy="4044239"/>
              </a:xfrm>
            </p:grpSpPr>
            <p:sp>
              <p:nvSpPr>
                <p:cNvPr id="39" name="Rounded Rectangle 38"/>
                <p:cNvSpPr/>
                <p:nvPr/>
              </p:nvSpPr>
              <p:spPr>
                <a:xfrm>
                  <a:off x="19079537" y="9481647"/>
                  <a:ext cx="2104063" cy="1268192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0" rIns="0" bIns="0" rtlCol="0" anchor="ctr">
                  <a:noAutofit/>
                </a:bodyPr>
                <a:lstStyle/>
                <a:p>
                  <a:pPr algn="ctr"/>
                  <a:r>
                    <a:rPr lang="fa-IR" sz="1800" b="1" dirty="0" smtClean="0">
                      <a:cs typeface="B Nazanin" pitchFamily="2" charset="-78"/>
                    </a:rPr>
                    <a:t>مسئول پیگیری لوازم و تجهیزات</a:t>
                  </a:r>
                </a:p>
                <a:p>
                  <a:pPr algn="ctr" rtl="1"/>
                  <a:r>
                    <a:rPr lang="fa-IR" sz="1800" dirty="0" smtClean="0">
                      <a:cs typeface="B Nazanin" pitchFamily="2" charset="-78"/>
                    </a:rPr>
                    <a:t>*مسئول کارپردازی</a:t>
                  </a:r>
                </a:p>
                <a:p>
                  <a:pPr algn="ctr" rtl="1"/>
                  <a:r>
                    <a:rPr lang="fa-IR" sz="1800" dirty="0">
                      <a:cs typeface="B Nazanin" pitchFamily="2" charset="-78"/>
                    </a:rPr>
                    <a:t>** </a:t>
                  </a:r>
                  <a:r>
                    <a:rPr lang="fa-IR" sz="1800" dirty="0" smtClean="0">
                      <a:cs typeface="B Nazanin" pitchFamily="2" charset="-78"/>
                    </a:rPr>
                    <a:t>مسئول انبار</a:t>
                  </a:r>
                  <a:endParaRPr lang="en-US" sz="1800" dirty="0">
                    <a:cs typeface="B Nazanin" pitchFamily="2" charset="-78"/>
                  </a:endParaRPr>
                </a:p>
              </p:txBody>
            </p:sp>
            <p:sp>
              <p:nvSpPr>
                <p:cNvPr id="41" name="Rounded Rectangle 40"/>
                <p:cNvSpPr/>
                <p:nvPr/>
              </p:nvSpPr>
              <p:spPr>
                <a:xfrm>
                  <a:off x="19101904" y="8127298"/>
                  <a:ext cx="2103120" cy="970478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0" rIns="0" bIns="0" rtlCol="0" anchor="ctr">
                  <a:noAutofit/>
                </a:bodyPr>
                <a:lstStyle/>
                <a:p>
                  <a:pPr algn="ctr"/>
                  <a:r>
                    <a:rPr lang="fa-IR" sz="1800" b="1" dirty="0" smtClean="0">
                      <a:cs typeface="B Nazanin" pitchFamily="2" charset="-78"/>
                    </a:rPr>
                    <a:t>مسئل پیگیری پرسنل</a:t>
                  </a:r>
                </a:p>
                <a:p>
                  <a:pPr algn="ctr" rtl="1"/>
                  <a:r>
                    <a:rPr lang="fa-IR" sz="1800" dirty="0" smtClean="0">
                      <a:cs typeface="B Nazanin" pitchFamily="2" charset="-78"/>
                    </a:rPr>
                    <a:t>*سوپروایزر بالینی</a:t>
                  </a:r>
                </a:p>
                <a:p>
                  <a:pPr algn="ctr" rtl="1"/>
                  <a:r>
                    <a:rPr lang="fa-IR" sz="1800" dirty="0" smtClean="0">
                      <a:cs typeface="B Nazanin" pitchFamily="2" charset="-78"/>
                    </a:rPr>
                    <a:t>**سوپروایزر کشیک</a:t>
                  </a:r>
                  <a:endParaRPr lang="en-US" sz="1800" dirty="0">
                    <a:cs typeface="B Nazanin" pitchFamily="2" charset="-78"/>
                  </a:endParaRPr>
                </a:p>
              </p:txBody>
            </p:sp>
            <p:sp>
              <p:nvSpPr>
                <p:cNvPr id="42" name="Rounded Rectangle 41"/>
                <p:cNvSpPr/>
                <p:nvPr/>
              </p:nvSpPr>
              <p:spPr>
                <a:xfrm>
                  <a:off x="17775556" y="6705600"/>
                  <a:ext cx="2103120" cy="1089157"/>
                </a:xfrm>
                <a:prstGeom prst="roundRect">
                  <a:avLst/>
                </a:prstGeom>
              </p:spPr>
              <p:style>
                <a:lnRef idx="1">
                  <a:schemeClr val="accent5"/>
                </a:lnRef>
                <a:fillRef idx="3">
                  <a:schemeClr val="accent5"/>
                </a:fillRef>
                <a:effectRef idx="2">
                  <a:schemeClr val="accent5"/>
                </a:effectRef>
                <a:fontRef idx="minor">
                  <a:schemeClr val="lt1"/>
                </a:fontRef>
              </p:style>
              <p:txBody>
                <a:bodyPr lIns="0" rIns="0" bIns="0" rtlCol="0" anchor="ctr">
                  <a:noAutofit/>
                </a:bodyPr>
                <a:lstStyle/>
                <a:p>
                  <a:pPr algn="ctr"/>
                  <a:r>
                    <a:rPr lang="fa-IR" sz="1800" b="1" dirty="0" smtClean="0">
                      <a:solidFill>
                        <a:schemeClr val="tx1"/>
                      </a:solidFill>
                      <a:cs typeface="B Nazanin" pitchFamily="2" charset="-78"/>
                    </a:rPr>
                    <a:t>مدیر ارزیابی منابع</a:t>
                  </a:r>
                </a:p>
                <a:p>
                  <a:pPr algn="ctr"/>
                  <a:r>
                    <a:rPr lang="fa-IR" sz="1800" dirty="0" smtClean="0">
                      <a:solidFill>
                        <a:schemeClr val="tx1"/>
                      </a:solidFill>
                      <a:cs typeface="B Nazanin" pitchFamily="2" charset="-78"/>
                    </a:rPr>
                    <a:t>*مسئول حسابداری</a:t>
                  </a:r>
                  <a:endParaRPr lang="en-US" sz="1800" dirty="0">
                    <a:solidFill>
                      <a:schemeClr val="tx1"/>
                    </a:solidFill>
                    <a:cs typeface="B Nazanin" pitchFamily="2" charset="-78"/>
                  </a:endParaRPr>
                </a:p>
              </p:txBody>
            </p:sp>
            <p:grpSp>
              <p:nvGrpSpPr>
                <p:cNvPr id="167" name="Group 166"/>
                <p:cNvGrpSpPr/>
                <p:nvPr/>
              </p:nvGrpSpPr>
              <p:grpSpPr>
                <a:xfrm>
                  <a:off x="18815685" y="7847946"/>
                  <a:ext cx="295253" cy="2204664"/>
                  <a:chOff x="18815685" y="7847946"/>
                  <a:chExt cx="295253" cy="2204664"/>
                </a:xfrm>
              </p:grpSpPr>
              <p:cxnSp>
                <p:nvCxnSpPr>
                  <p:cNvPr id="158" name="Straight Connector 157"/>
                  <p:cNvCxnSpPr/>
                  <p:nvPr/>
                </p:nvCxnSpPr>
                <p:spPr>
                  <a:xfrm rot="10800000" flipV="1">
                    <a:off x="18851858" y="8543179"/>
                    <a:ext cx="25908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Connector 158"/>
                  <p:cNvCxnSpPr/>
                  <p:nvPr/>
                </p:nvCxnSpPr>
                <p:spPr>
                  <a:xfrm flipH="1">
                    <a:off x="18851858" y="10015780"/>
                    <a:ext cx="25908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Connector 165"/>
                  <p:cNvCxnSpPr/>
                  <p:nvPr/>
                </p:nvCxnSpPr>
                <p:spPr>
                  <a:xfrm flipH="1">
                    <a:off x="18815685" y="7847946"/>
                    <a:ext cx="5715" cy="2204664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80" name="Group 179"/>
            <p:cNvGrpSpPr/>
            <p:nvPr/>
          </p:nvGrpSpPr>
          <p:grpSpPr>
            <a:xfrm>
              <a:off x="18821400" y="6135623"/>
              <a:ext cx="7168516" cy="569977"/>
              <a:chOff x="18821400" y="6135623"/>
              <a:chExt cx="7168516" cy="569977"/>
            </a:xfrm>
          </p:grpSpPr>
          <p:grpSp>
            <p:nvGrpSpPr>
              <p:cNvPr id="177" name="Group 176"/>
              <p:cNvGrpSpPr/>
              <p:nvPr/>
            </p:nvGrpSpPr>
            <p:grpSpPr>
              <a:xfrm>
                <a:off x="18821400" y="6477000"/>
                <a:ext cx="7168516" cy="228600"/>
                <a:chOff x="18821400" y="6477000"/>
                <a:chExt cx="7168516" cy="228600"/>
              </a:xfrm>
            </p:grpSpPr>
            <p:cxnSp>
              <p:nvCxnSpPr>
                <p:cNvPr id="170" name="Straight Connector 169"/>
                <p:cNvCxnSpPr>
                  <a:stCxn id="42" idx="0"/>
                </p:cNvCxnSpPr>
                <p:nvPr/>
              </p:nvCxnSpPr>
              <p:spPr>
                <a:xfrm flipH="1" flipV="1">
                  <a:off x="18821400" y="6477000"/>
                  <a:ext cx="5715" cy="2286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 rot="16200000" flipV="1">
                  <a:off x="21224558" y="6588442"/>
                  <a:ext cx="228600" cy="57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16200000" flipV="1">
                  <a:off x="25872758" y="6588442"/>
                  <a:ext cx="228600" cy="57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16200000" flipV="1">
                  <a:off x="23510558" y="6588442"/>
                  <a:ext cx="228600" cy="57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>
                  <a:off x="18821400" y="6477000"/>
                  <a:ext cx="71628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9" name="Straight Connector 178"/>
              <p:cNvCxnSpPr/>
              <p:nvPr/>
            </p:nvCxnSpPr>
            <p:spPr>
              <a:xfrm>
                <a:off x="21721617" y="6135623"/>
                <a:ext cx="0" cy="341378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4" name="Group 283"/>
          <p:cNvGrpSpPr/>
          <p:nvPr/>
        </p:nvGrpSpPr>
        <p:grpSpPr>
          <a:xfrm>
            <a:off x="16822082" y="2770088"/>
            <a:ext cx="5286557" cy="2640112"/>
            <a:chOff x="17020118" y="1887063"/>
            <a:chExt cx="5428402" cy="2678636"/>
          </a:xfrm>
        </p:grpSpPr>
        <p:sp>
          <p:nvSpPr>
            <p:cNvPr id="20" name="Rounded Rectangle 19"/>
            <p:cNvSpPr/>
            <p:nvPr/>
          </p:nvSpPr>
          <p:spPr>
            <a:xfrm>
              <a:off x="20345400" y="3352800"/>
              <a:ext cx="2103120" cy="91940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a-IR" sz="1800" b="1" dirty="0" smtClean="0">
                  <a:cs typeface="B Nazanin" pitchFamily="2" charset="-78"/>
                </a:rPr>
                <a:t>ارشد روابط عمومی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*مسئول روابط عمومی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**مسئول فناوری اطلاعات</a:t>
              </a:r>
              <a:endParaRPr lang="en-US" sz="1800" dirty="0">
                <a:cs typeface="B Nazanin" pitchFamily="2" charset="-78"/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17020118" y="3352800"/>
              <a:ext cx="2103120" cy="97047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rIns="0" bIns="0" rtlCol="0" anchor="ctr">
              <a:noAutofit/>
            </a:bodyPr>
            <a:lstStyle/>
            <a:p>
              <a:pPr algn="ctr"/>
              <a:r>
                <a:rPr lang="fa-IR" sz="1800" b="1" dirty="0" smtClean="0">
                  <a:cs typeface="B Nazanin" pitchFamily="2" charset="-78"/>
                </a:rPr>
                <a:t>ارشد رابط هماهنگی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*سوپروایزر بالینی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**سوپروایزر کشیک</a:t>
              </a:r>
              <a:endParaRPr lang="en-US" sz="1800" dirty="0">
                <a:cs typeface="B Nazanin" pitchFamily="2" charset="-78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0299680" y="2057400"/>
              <a:ext cx="2103120" cy="97047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lIns="0" rIns="0" bIns="0" rtlCol="0" anchor="ctr">
              <a:noAutofit/>
            </a:bodyPr>
            <a:lstStyle/>
            <a:p>
              <a:pPr algn="ctr"/>
              <a:r>
                <a:rPr lang="fa-IR" sz="1800" b="1" dirty="0" smtClean="0">
                  <a:cs typeface="B Nazanin" pitchFamily="2" charset="-78"/>
                </a:rPr>
                <a:t>ارشد ایمنی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*مسئول ایمنی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**</a:t>
              </a:r>
              <a:r>
                <a:rPr lang="fa-IR" sz="1800" dirty="0">
                  <a:cs typeface="B Nazanin" pitchFamily="2" charset="-78"/>
                </a:rPr>
                <a:t>سوپروایزر کنترل </a:t>
              </a:r>
              <a:r>
                <a:rPr lang="fa-IR" sz="1800" dirty="0" smtClean="0">
                  <a:cs typeface="B Nazanin" pitchFamily="2" charset="-78"/>
                </a:rPr>
                <a:t>عفونت</a:t>
              </a:r>
              <a:endParaRPr lang="fa-IR" sz="1800" dirty="0">
                <a:cs typeface="B Nazanin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7020118" y="2057401"/>
              <a:ext cx="2103120" cy="970478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lIns="0" rIns="0" bIns="0" rtlCol="0" anchor="ctr">
              <a:noAutofit/>
            </a:bodyPr>
            <a:lstStyle/>
            <a:p>
              <a:pPr algn="ctr"/>
              <a:r>
                <a:rPr lang="fa-IR" sz="1800" b="1" dirty="0" smtClean="0">
                  <a:cs typeface="B Nazanin" pitchFamily="2" charset="-78"/>
                </a:rPr>
                <a:t>متخصص فنی پزشکی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*مسئول فنی بیمارستان</a:t>
              </a:r>
            </a:p>
            <a:p>
              <a:pPr algn="ctr" rtl="1"/>
              <a:r>
                <a:rPr lang="fa-IR" sz="1800" dirty="0" smtClean="0">
                  <a:cs typeface="B Nazanin" pitchFamily="2" charset="-78"/>
                </a:rPr>
                <a:t>**مسئول فنی کشیک</a:t>
              </a:r>
              <a:endParaRPr lang="en-US" sz="1800" dirty="0">
                <a:cs typeface="B Nazanin" pitchFamily="2" charset="-78"/>
              </a:endParaRPr>
            </a:p>
          </p:txBody>
        </p:sp>
        <p:grpSp>
          <p:nvGrpSpPr>
            <p:cNvPr id="283" name="Group 282"/>
            <p:cNvGrpSpPr/>
            <p:nvPr/>
          </p:nvGrpSpPr>
          <p:grpSpPr>
            <a:xfrm>
              <a:off x="19123238" y="1887063"/>
              <a:ext cx="1222162" cy="2678636"/>
              <a:chOff x="19123238" y="1887063"/>
              <a:chExt cx="1222162" cy="2678636"/>
            </a:xfrm>
          </p:grpSpPr>
          <p:cxnSp>
            <p:nvCxnSpPr>
              <p:cNvPr id="79" name="Straight Connector 78"/>
              <p:cNvCxnSpPr/>
              <p:nvPr/>
            </p:nvCxnSpPr>
            <p:spPr>
              <a:xfrm rot="5400000">
                <a:off x="18329219" y="3225583"/>
                <a:ext cx="2678636" cy="159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>
                <a:stCxn id="23" idx="3"/>
                <a:endCxn id="22" idx="1"/>
              </p:cNvCxnSpPr>
              <p:nvPr/>
            </p:nvCxnSpPr>
            <p:spPr>
              <a:xfrm flipV="1">
                <a:off x="19123238" y="2542639"/>
                <a:ext cx="1176442" cy="1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>
                <a:stCxn id="21" idx="3"/>
                <a:endCxn id="20" idx="1"/>
              </p:cNvCxnSpPr>
              <p:nvPr/>
            </p:nvCxnSpPr>
            <p:spPr>
              <a:xfrm flipV="1">
                <a:off x="19123238" y="3812501"/>
                <a:ext cx="1222162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2" name="Group 311"/>
          <p:cNvGrpSpPr/>
          <p:nvPr/>
        </p:nvGrpSpPr>
        <p:grpSpPr>
          <a:xfrm>
            <a:off x="76200" y="0"/>
            <a:ext cx="39395400" cy="22860000"/>
            <a:chOff x="-76200" y="0"/>
            <a:chExt cx="39395400" cy="21945600"/>
          </a:xfrm>
        </p:grpSpPr>
        <p:sp>
          <p:nvSpPr>
            <p:cNvPr id="307" name="Rectangle 306"/>
            <p:cNvSpPr/>
            <p:nvPr/>
          </p:nvSpPr>
          <p:spPr>
            <a:xfrm>
              <a:off x="-76200" y="0"/>
              <a:ext cx="914400" cy="219456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0" y="0"/>
              <a:ext cx="39319200" cy="954157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0" y="20991443"/>
              <a:ext cx="39319200" cy="954157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38328600" y="0"/>
              <a:ext cx="914400" cy="219456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0" name="Title 1"/>
          <p:cNvSpPr txBox="1">
            <a:spLocks/>
          </p:cNvSpPr>
          <p:nvPr/>
        </p:nvSpPr>
        <p:spPr>
          <a:xfrm>
            <a:off x="24751780" y="2057400"/>
            <a:ext cx="10528819" cy="19430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418009" tIns="91440" rIns="418009" bIns="365760" rtlCol="0" anchor="ctr">
            <a:normAutofit fontScale="70000" lnSpcReduction="20000"/>
          </a:bodyPr>
          <a:lstStyle/>
          <a:p>
            <a:pPr marL="0" marR="0" lvl="0" indent="0" algn="ctr" defTabSz="4180088" rtl="1" eaLnBrk="1" fontAlgn="auto" latinLnBrk="0" hangingPunct="1">
              <a:lnSpc>
                <a:spcPct val="16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6600" b="1" i="0" u="none" strike="noStrike" kern="1200" normalizeH="0" baseline="0" noProof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B Titr" pitchFamily="2" charset="-78"/>
              </a:rPr>
              <a:t>چارت سامانه مدیریت</a:t>
            </a:r>
            <a:r>
              <a:rPr kumimoji="0" lang="fa-IR" sz="6600" b="1" i="0" u="none" strike="noStrike" kern="1200" normalizeH="0" noProof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B Titr" pitchFamily="2" charset="-78"/>
              </a:rPr>
              <a:t> </a:t>
            </a:r>
            <a:r>
              <a:rPr lang="fa-IR" sz="6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B Titr" pitchFamily="2" charset="-78"/>
              </a:rPr>
              <a:t>حوادث و بلایا </a:t>
            </a:r>
            <a:r>
              <a:rPr kumimoji="0" lang="en-US" sz="6600" b="1" i="0" u="none" strike="noStrike" kern="1200" normalizeH="0" noProof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(HICS)</a:t>
            </a:r>
            <a:r>
              <a:rPr kumimoji="0" lang="fa-IR" sz="6600" b="1" i="0" u="none" strike="noStrike" kern="1200" normalizeH="0" baseline="0" noProof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6600" b="1" i="0" u="none" strike="noStrike" kern="1200" normalizeH="0" baseline="0" noProof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206" name="Straight Connector 205"/>
          <p:cNvCxnSpPr>
            <a:stCxn id="59" idx="0"/>
          </p:cNvCxnSpPr>
          <p:nvPr/>
        </p:nvCxnSpPr>
        <p:spPr>
          <a:xfrm flipV="1">
            <a:off x="14978356" y="7893717"/>
            <a:ext cx="109244" cy="4431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TextBox 199"/>
          <p:cNvSpPr txBox="1"/>
          <p:nvPr/>
        </p:nvSpPr>
        <p:spPr>
          <a:xfrm>
            <a:off x="23592692" y="14800833"/>
            <a:ext cx="1437329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کد اعلام بحران: </a:t>
            </a:r>
            <a:r>
              <a:rPr lang="fa-IR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111</a:t>
            </a:r>
            <a:endParaRPr lang="fa-IR" sz="6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جانشین اول*</a:t>
            </a:r>
          </a:p>
          <a:p>
            <a:pPr algn="r">
              <a:lnSpc>
                <a:spcPct val="150000"/>
              </a:lnSpc>
            </a:pPr>
            <a:r>
              <a:rPr lang="fa-IR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جانشین دوم**</a:t>
            </a:r>
          </a:p>
          <a:p>
            <a:pPr algn="r">
              <a:lnSpc>
                <a:spcPct val="150000"/>
              </a:lnSpc>
            </a:pPr>
            <a:r>
              <a:rPr lang="fa-IR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واحد مدیریت حوادث و بلایا </a:t>
            </a:r>
          </a:p>
          <a:p>
            <a:pPr algn="r">
              <a:lnSpc>
                <a:spcPct val="150000"/>
              </a:lnSpc>
            </a:pPr>
            <a:r>
              <a:rPr lang="fa-IR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بیمارستان </a:t>
            </a:r>
            <a:r>
              <a:rPr lang="fa-IR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زعیم </a:t>
            </a:r>
            <a:r>
              <a:rPr lang="fa-IR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پاکدشت</a:t>
            </a:r>
            <a:endParaRPr lang="en-US" sz="6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  <p:grpSp>
        <p:nvGrpSpPr>
          <p:cNvPr id="229" name="Group 228"/>
          <p:cNvGrpSpPr/>
          <p:nvPr/>
        </p:nvGrpSpPr>
        <p:grpSpPr>
          <a:xfrm>
            <a:off x="2209800" y="7315200"/>
            <a:ext cx="17688208" cy="14021662"/>
            <a:chOff x="2209800" y="7315200"/>
            <a:chExt cx="17688208" cy="14021662"/>
          </a:xfrm>
        </p:grpSpPr>
        <p:grpSp>
          <p:nvGrpSpPr>
            <p:cNvPr id="306" name="Group 305"/>
            <p:cNvGrpSpPr/>
            <p:nvPr/>
          </p:nvGrpSpPr>
          <p:grpSpPr>
            <a:xfrm>
              <a:off x="2209800" y="7315200"/>
              <a:ext cx="17688208" cy="14021662"/>
              <a:chOff x="1811665" y="6367337"/>
              <a:chExt cx="18162806" cy="14054263"/>
            </a:xfrm>
          </p:grpSpPr>
          <p:grpSp>
            <p:nvGrpSpPr>
              <p:cNvPr id="302" name="Group 301"/>
              <p:cNvGrpSpPr/>
              <p:nvPr/>
            </p:nvGrpSpPr>
            <p:grpSpPr>
              <a:xfrm>
                <a:off x="1811665" y="6934200"/>
                <a:ext cx="18162806" cy="13487400"/>
                <a:chOff x="1811665" y="6934200"/>
                <a:chExt cx="18162806" cy="13487400"/>
              </a:xfrm>
            </p:grpSpPr>
            <p:grpSp>
              <p:nvGrpSpPr>
                <p:cNvPr id="301" name="Group 300"/>
                <p:cNvGrpSpPr/>
                <p:nvPr/>
              </p:nvGrpSpPr>
              <p:grpSpPr>
                <a:xfrm>
                  <a:off x="1811665" y="6934200"/>
                  <a:ext cx="18162806" cy="13487400"/>
                  <a:chOff x="1811665" y="6400800"/>
                  <a:chExt cx="18162806" cy="13487400"/>
                </a:xfrm>
              </p:grpSpPr>
              <p:grpSp>
                <p:nvGrpSpPr>
                  <p:cNvPr id="207" name="Group 206"/>
                  <p:cNvGrpSpPr/>
                  <p:nvPr/>
                </p:nvGrpSpPr>
                <p:grpSpPr>
                  <a:xfrm>
                    <a:off x="16485869" y="6874788"/>
                    <a:ext cx="3488602" cy="8928318"/>
                    <a:chOff x="13971269" y="5029200"/>
                    <a:chExt cx="3488602" cy="8928318"/>
                  </a:xfrm>
                </p:grpSpPr>
                <p:sp>
                  <p:nvSpPr>
                    <p:cNvPr id="49" name="Rounded Rectangle 48"/>
                    <p:cNvSpPr/>
                    <p:nvPr/>
                  </p:nvSpPr>
                  <p:spPr>
                    <a:xfrm>
                      <a:off x="15316199" y="12374106"/>
                      <a:ext cx="2103120" cy="1583412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2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lIns="0" rIns="0" bIns="0" rtlCol="0" anchor="ctr">
                      <a:noAutofit/>
                    </a:bodyPr>
                    <a:lstStyle/>
                    <a:p>
                      <a:pPr algn="ctr"/>
                      <a:r>
                        <a:rPr lang="fa-IR" sz="1800" b="1" dirty="0" smtClean="0">
                          <a:cs typeface="B Nazanin" pitchFamily="2" charset="-78"/>
                        </a:rPr>
                        <a:t>مسئول زیرشاخه همکاری واحدهای امنیتی</a:t>
                      </a:r>
                    </a:p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*مسئول انتظامات</a:t>
                      </a:r>
                    </a:p>
                    <a:p>
                      <a:pPr algn="ctr"/>
                      <a:r>
                        <a:rPr lang="fa-IR" sz="1800" dirty="0" smtClean="0">
                          <a:cs typeface="B Nazanin" pitchFamily="2" charset="-78"/>
                        </a:rPr>
                        <a:t>**مسئول شیفت انتظامات</a:t>
                      </a:r>
                    </a:p>
                  </p:txBody>
                </p:sp>
                <p:grpSp>
                  <p:nvGrpSpPr>
                    <p:cNvPr id="191" name="Group 190"/>
                    <p:cNvGrpSpPr/>
                    <p:nvPr/>
                  </p:nvGrpSpPr>
                  <p:grpSpPr>
                    <a:xfrm>
                      <a:off x="13971269" y="5029200"/>
                      <a:ext cx="3488602" cy="7955317"/>
                      <a:chOff x="13971269" y="5029200"/>
                      <a:chExt cx="3488602" cy="7955317"/>
                    </a:xfrm>
                  </p:grpSpPr>
                  <p:sp>
                    <p:nvSpPr>
                      <p:cNvPr id="48" name="Rounded Rectangle 47"/>
                      <p:cNvSpPr/>
                      <p:nvPr/>
                    </p:nvSpPr>
                    <p:spPr>
                      <a:xfrm>
                        <a:off x="15316198" y="10660563"/>
                        <a:ext cx="2103120" cy="1276945"/>
                      </a:xfrm>
                      <a:prstGeom prst="roundRect">
                        <a:avLst/>
                      </a:prstGeom>
                    </p:spPr>
                    <p:style>
                      <a:lnRef idx="1">
                        <a:schemeClr val="accent2"/>
                      </a:lnRef>
                      <a:fillRef idx="2">
                        <a:schemeClr val="accent2"/>
                      </a:fillRef>
                      <a:effectRef idx="1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lIns="0" rIns="0" bIns="0" rtlCol="0" anchor="ctr">
                        <a:noAutofit/>
                      </a:bodyPr>
                      <a:lstStyle/>
                      <a:p>
                        <a:pPr algn="ctr"/>
                        <a:r>
                          <a:rPr lang="fa-IR" sz="1800" b="1" dirty="0" smtClean="0">
                            <a:cs typeface="B Nazanin" pitchFamily="2" charset="-78"/>
                          </a:rPr>
                          <a:t>مسئول زیر شاخه رفت و آمد</a:t>
                        </a:r>
                      </a:p>
                      <a:p>
                        <a:pPr algn="ctr" rtl="1"/>
                        <a:r>
                          <a:rPr lang="fa-IR" sz="1800" dirty="0" smtClean="0">
                            <a:cs typeface="B Nazanin" pitchFamily="2" charset="-78"/>
                          </a:rPr>
                          <a:t>*مسئول انتظامات</a:t>
                        </a:r>
                      </a:p>
                      <a:p>
                        <a:pPr algn="ctr"/>
                        <a:r>
                          <a:rPr lang="fa-IR" sz="1800" dirty="0" smtClean="0">
                            <a:cs typeface="B Nazanin" pitchFamily="2" charset="-78"/>
                          </a:rPr>
                          <a:t>**مسئول شیفت انتظامات</a:t>
                        </a:r>
                        <a:endParaRPr lang="en-US" sz="1800" dirty="0">
                          <a:cs typeface="B Nazanin" pitchFamily="2" charset="-78"/>
                        </a:endParaRPr>
                      </a:p>
                    </p:txBody>
                  </p:sp>
                  <p:sp>
                    <p:nvSpPr>
                      <p:cNvPr id="50" name="Rounded Rectangle 49"/>
                      <p:cNvSpPr/>
                      <p:nvPr/>
                    </p:nvSpPr>
                    <p:spPr>
                      <a:xfrm>
                        <a:off x="15309335" y="9452140"/>
                        <a:ext cx="2103120" cy="1107277"/>
                      </a:xfrm>
                      <a:prstGeom prst="roundRect">
                        <a:avLst/>
                      </a:prstGeom>
                    </p:spPr>
                    <p:style>
                      <a:lnRef idx="1">
                        <a:schemeClr val="accent2"/>
                      </a:lnRef>
                      <a:fillRef idx="2">
                        <a:schemeClr val="accent2"/>
                      </a:fillRef>
                      <a:effectRef idx="1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lIns="0" rIns="0" bIns="0" rtlCol="0" anchor="ctr">
                        <a:noAutofit/>
                      </a:bodyPr>
                      <a:lstStyle/>
                      <a:p>
                        <a:pPr algn="ctr"/>
                        <a:r>
                          <a:rPr lang="fa-IR" sz="1800" b="1" dirty="0" smtClean="0">
                            <a:cs typeface="B Nazanin" pitchFamily="2" charset="-78"/>
                          </a:rPr>
                          <a:t>مسئول زیرشاخه جستجو</a:t>
                        </a:r>
                      </a:p>
                      <a:p>
                        <a:pPr algn="ctr" rtl="1"/>
                        <a:r>
                          <a:rPr lang="fa-IR" sz="1800" dirty="0" smtClean="0">
                            <a:cs typeface="B Nazanin" pitchFamily="2" charset="-78"/>
                          </a:rPr>
                          <a:t>*مسئول انتظامات</a:t>
                        </a:r>
                      </a:p>
                      <a:p>
                        <a:pPr algn="ctr"/>
                        <a:r>
                          <a:rPr lang="fa-IR" sz="1800" dirty="0" smtClean="0">
                            <a:cs typeface="B Nazanin" pitchFamily="2" charset="-78"/>
                          </a:rPr>
                          <a:t>**مسئول شیفت انتظامات</a:t>
                        </a:r>
                        <a:endParaRPr lang="en-US" sz="1800" dirty="0">
                          <a:cs typeface="B Nazanin" pitchFamily="2" charset="-78"/>
                        </a:endParaRPr>
                      </a:p>
                    </p:txBody>
                  </p:sp>
                  <p:sp>
                    <p:nvSpPr>
                      <p:cNvPr id="51" name="Rounded Rectangle 50"/>
                      <p:cNvSpPr/>
                      <p:nvPr/>
                    </p:nvSpPr>
                    <p:spPr>
                      <a:xfrm>
                        <a:off x="15339818" y="8036339"/>
                        <a:ext cx="2103120" cy="1276945"/>
                      </a:xfrm>
                      <a:prstGeom prst="roundRect">
                        <a:avLst/>
                      </a:prstGeom>
                    </p:spPr>
                    <p:style>
                      <a:lnRef idx="1">
                        <a:schemeClr val="accent2"/>
                      </a:lnRef>
                      <a:fillRef idx="2">
                        <a:schemeClr val="accent2"/>
                      </a:fillRef>
                      <a:effectRef idx="1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lIns="0" rIns="0" bIns="0" rtlCol="0" anchor="ctr">
                        <a:noAutofit/>
                      </a:bodyPr>
                      <a:lstStyle/>
                      <a:p>
                        <a:pPr algn="ctr"/>
                        <a:r>
                          <a:rPr lang="fa-IR" sz="1800" b="1" dirty="0" smtClean="0">
                            <a:cs typeface="B Nazanin" pitchFamily="2" charset="-78"/>
                          </a:rPr>
                          <a:t>مسئول زیر شاخه </a:t>
                        </a:r>
                      </a:p>
                      <a:p>
                        <a:pPr algn="ctr"/>
                        <a:r>
                          <a:rPr lang="fa-IR" sz="1800" b="1" dirty="0" smtClean="0">
                            <a:cs typeface="B Nazanin" pitchFamily="2" charset="-78"/>
                          </a:rPr>
                          <a:t>کنترل ازدحام</a:t>
                        </a:r>
                      </a:p>
                      <a:p>
                        <a:pPr algn="ctr" rtl="1"/>
                        <a:r>
                          <a:rPr lang="fa-IR" sz="1800" dirty="0" smtClean="0">
                            <a:cs typeface="B Nazanin" pitchFamily="2" charset="-78"/>
                          </a:rPr>
                          <a:t>*مسئول انتظامات</a:t>
                        </a:r>
                      </a:p>
                      <a:p>
                        <a:pPr algn="ctr"/>
                        <a:r>
                          <a:rPr lang="fa-IR" sz="1800" dirty="0" smtClean="0">
                            <a:cs typeface="B Nazanin" pitchFamily="2" charset="-78"/>
                          </a:rPr>
                          <a:t>**مسئول شیفت انتظامات</a:t>
                        </a:r>
                        <a:endParaRPr lang="en-US" sz="1800" dirty="0">
                          <a:cs typeface="B Nazanin" pitchFamily="2" charset="-78"/>
                        </a:endParaRPr>
                      </a:p>
                    </p:txBody>
                  </p:sp>
                  <p:sp>
                    <p:nvSpPr>
                      <p:cNvPr id="52" name="Rounded Rectangle 51"/>
                      <p:cNvSpPr/>
                      <p:nvPr/>
                    </p:nvSpPr>
                    <p:spPr>
                      <a:xfrm>
                        <a:off x="15356751" y="6640063"/>
                        <a:ext cx="2103120" cy="1276945"/>
                      </a:xfrm>
                      <a:prstGeom prst="roundRect">
                        <a:avLst/>
                      </a:prstGeom>
                    </p:spPr>
                    <p:style>
                      <a:lnRef idx="1">
                        <a:schemeClr val="accent2"/>
                      </a:lnRef>
                      <a:fillRef idx="2">
                        <a:schemeClr val="accent2"/>
                      </a:fillRef>
                      <a:effectRef idx="1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lIns="0" rIns="0" bIns="0" rtlCol="0" anchor="ctr">
                        <a:noAutofit/>
                      </a:bodyPr>
                      <a:lstStyle/>
                      <a:p>
                        <a:pPr algn="ctr"/>
                        <a:r>
                          <a:rPr lang="fa-IR" sz="1800" b="1" dirty="0" smtClean="0">
                            <a:cs typeface="B Nazanin" pitchFamily="2" charset="-78"/>
                          </a:rPr>
                          <a:t>مسئول زیر شاخه کنترل و ارزیابی</a:t>
                        </a:r>
                      </a:p>
                      <a:p>
                        <a:pPr algn="ctr" rtl="1"/>
                        <a:r>
                          <a:rPr lang="fa-IR" sz="1800" dirty="0" smtClean="0">
                            <a:cs typeface="B Nazanin" pitchFamily="2" charset="-78"/>
                          </a:rPr>
                          <a:t>*مسئول انتظامات</a:t>
                        </a:r>
                      </a:p>
                      <a:p>
                        <a:pPr algn="ctr" rtl="1"/>
                        <a:r>
                          <a:rPr lang="fa-IR" sz="1800" dirty="0" smtClean="0">
                            <a:cs typeface="B Nazanin" pitchFamily="2" charset="-78"/>
                          </a:rPr>
                          <a:t>**مسئول شیفت انتظامات</a:t>
                        </a:r>
                        <a:endParaRPr lang="en-US" sz="1800" dirty="0">
                          <a:cs typeface="B Nazanin" pitchFamily="2" charset="-78"/>
                        </a:endParaRPr>
                      </a:p>
                    </p:txBody>
                  </p:sp>
                  <p:sp>
                    <p:nvSpPr>
                      <p:cNvPr id="53" name="Rounded Rectangle 52"/>
                      <p:cNvSpPr/>
                      <p:nvPr/>
                    </p:nvSpPr>
                    <p:spPr>
                      <a:xfrm>
                        <a:off x="13971269" y="5029200"/>
                        <a:ext cx="2226618" cy="1251381"/>
                      </a:xfrm>
                      <a:prstGeom prst="roundRect">
                        <a:avLst/>
                      </a:prstGeom>
                    </p:spPr>
                    <p:style>
                      <a:lnRef idx="2">
                        <a:schemeClr val="accent2">
                          <a:shade val="50000"/>
                        </a:schemeClr>
                      </a:lnRef>
                      <a:fillRef idx="1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lt1"/>
                      </a:fontRef>
                    </p:style>
                    <p:txBody>
                      <a:bodyPr wrap="square" lIns="0" rIns="0" bIns="0" rtlCol="0" anchor="ctr">
                        <a:noAutofit/>
                      </a:bodyPr>
                      <a:lstStyle/>
                      <a:p>
                        <a:pPr algn="ctr"/>
                        <a:endParaRPr lang="fa-IR" sz="1800" b="1" dirty="0" smtClean="0">
                          <a:solidFill>
                            <a:schemeClr val="tx1"/>
                          </a:solidFill>
                          <a:cs typeface="B Nazanin" pitchFamily="2" charset="-78"/>
                        </a:endParaRPr>
                      </a:p>
                      <a:p>
                        <a:pPr algn="ctr"/>
                        <a:r>
                          <a:rPr lang="fa-IR" sz="1800" b="1" dirty="0" smtClean="0">
                            <a:solidFill>
                              <a:schemeClr val="tx1"/>
                            </a:solidFill>
                            <a:cs typeface="B Nazanin" pitchFamily="2" charset="-78"/>
                          </a:rPr>
                          <a:t>مدیر انتظامات و حراست</a:t>
                        </a:r>
                      </a:p>
                      <a:p>
                        <a:pPr algn="ctr"/>
                        <a:r>
                          <a:rPr lang="fa-IR" sz="1800" dirty="0" smtClean="0">
                            <a:solidFill>
                              <a:schemeClr val="tx1"/>
                            </a:solidFill>
                            <a:cs typeface="B Nazanin" pitchFamily="2" charset="-78"/>
                          </a:rPr>
                          <a:t>*مسئول انتظامات و حراست</a:t>
                        </a:r>
                      </a:p>
                      <a:p>
                        <a:pPr algn="ctr"/>
                        <a:r>
                          <a:rPr lang="fa-IR" sz="1800" dirty="0" smtClean="0">
                            <a:solidFill>
                              <a:schemeClr val="tx1"/>
                            </a:solidFill>
                            <a:cs typeface="B Nazanin" pitchFamily="2" charset="-78"/>
                          </a:rPr>
                          <a:t>**سرپرست نگهبانی/مسئول شیف انتظامات</a:t>
                        </a:r>
                      </a:p>
                      <a:p>
                        <a:pPr algn="ctr"/>
                        <a:endParaRPr lang="en-US" sz="1800" dirty="0">
                          <a:solidFill>
                            <a:schemeClr val="tx1"/>
                          </a:solidFill>
                          <a:cs typeface="B Nazanin" pitchFamily="2" charset="-78"/>
                        </a:endParaRPr>
                      </a:p>
                    </p:txBody>
                  </p:sp>
                  <p:grpSp>
                    <p:nvGrpSpPr>
                      <p:cNvPr id="190" name="Group 189"/>
                      <p:cNvGrpSpPr/>
                      <p:nvPr/>
                    </p:nvGrpSpPr>
                    <p:grpSpPr>
                      <a:xfrm>
                        <a:off x="15057120" y="6280581"/>
                        <a:ext cx="295853" cy="6703936"/>
                        <a:chOff x="15057120" y="6280581"/>
                        <a:chExt cx="295853" cy="6703936"/>
                      </a:xfrm>
                    </p:grpSpPr>
                    <p:cxnSp>
                      <p:nvCxnSpPr>
                        <p:cNvPr id="135" name="Straight Connector 134"/>
                        <p:cNvCxnSpPr/>
                        <p:nvPr/>
                      </p:nvCxnSpPr>
                      <p:spPr>
                        <a:xfrm rot="10800000" flipV="1">
                          <a:off x="15060608" y="11240099"/>
                          <a:ext cx="25908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60" name="Straight Connector 159"/>
                        <p:cNvCxnSpPr/>
                        <p:nvPr/>
                      </p:nvCxnSpPr>
                      <p:spPr>
                        <a:xfrm rot="10800000" flipV="1">
                          <a:off x="15057120" y="9860339"/>
                          <a:ext cx="25908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61" name="Straight Connector 160"/>
                        <p:cNvCxnSpPr/>
                        <p:nvPr/>
                      </p:nvCxnSpPr>
                      <p:spPr>
                        <a:xfrm rot="10800000" flipV="1">
                          <a:off x="15080107" y="8396035"/>
                          <a:ext cx="25908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84" name="Straight Connector 183"/>
                        <p:cNvCxnSpPr/>
                        <p:nvPr/>
                      </p:nvCxnSpPr>
                      <p:spPr>
                        <a:xfrm flipH="1">
                          <a:off x="15080107" y="6280581"/>
                          <a:ext cx="43651" cy="6703936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85" name="Straight Connector 184"/>
                        <p:cNvCxnSpPr/>
                        <p:nvPr/>
                      </p:nvCxnSpPr>
                      <p:spPr>
                        <a:xfrm rot="10800000" flipV="1">
                          <a:off x="15093893" y="6926145"/>
                          <a:ext cx="25908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195" name="Straight Connector 194"/>
                    <p:cNvCxnSpPr/>
                    <p:nvPr/>
                  </p:nvCxnSpPr>
                  <p:spPr>
                    <a:xfrm rot="10800000" flipV="1">
                      <a:off x="15057120" y="12809946"/>
                      <a:ext cx="25908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9" name="Group 208"/>
                  <p:cNvGrpSpPr/>
                  <p:nvPr/>
                </p:nvGrpSpPr>
                <p:grpSpPr>
                  <a:xfrm>
                    <a:off x="13763624" y="6858000"/>
                    <a:ext cx="3853440" cy="11196286"/>
                    <a:chOff x="10761344" y="5029200"/>
                    <a:chExt cx="3853440" cy="11196286"/>
                  </a:xfrm>
                </p:grpSpPr>
                <p:sp>
                  <p:nvSpPr>
                    <p:cNvPr id="54" name="Rounded Rectangle 53"/>
                    <p:cNvSpPr/>
                    <p:nvPr/>
                  </p:nvSpPr>
                  <p:spPr>
                    <a:xfrm>
                      <a:off x="12298680" y="12058055"/>
                      <a:ext cx="2148841" cy="1276945"/>
                    </a:xfrm>
                    <a:prstGeom prst="roundRect">
                      <a:avLst/>
                    </a:prstGeom>
                    <a:solidFill>
                      <a:schemeClr val="bg1">
                        <a:lumMod val="85000"/>
                      </a:schemeClr>
                    </a:solidFill>
                  </p:spPr>
                  <p:style>
                    <a:lnRef idx="1">
                      <a:schemeClr val="accent2"/>
                    </a:lnRef>
                    <a:fillRef idx="2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wrap="square" lIns="0" rIns="0" bIns="0" rtlCol="0" anchor="ctr">
                      <a:noAutofit/>
                    </a:bodyPr>
                    <a:lstStyle/>
                    <a:p>
                      <a:pPr algn="ctr"/>
                      <a:r>
                        <a:rPr lang="fa-IR" sz="1800" b="1" dirty="0" smtClean="0">
                          <a:cs typeface="B Nazanin" pitchFamily="2" charset="-78"/>
                        </a:rPr>
                        <a:t>مسئول زیرشاخه بهداشت روان</a:t>
                      </a:r>
                    </a:p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*متخصص روانپزشک بیمارستان</a:t>
                      </a:r>
                      <a:endParaRPr lang="en-US" sz="1800" dirty="0">
                        <a:cs typeface="B Nazanin" pitchFamily="2" charset="-78"/>
                      </a:endParaRPr>
                    </a:p>
                  </p:txBody>
                </p:sp>
                <p:sp>
                  <p:nvSpPr>
                    <p:cNvPr id="55" name="Rounded Rectangle 54"/>
                    <p:cNvSpPr/>
                    <p:nvPr/>
                  </p:nvSpPr>
                  <p:spPr>
                    <a:xfrm>
                      <a:off x="12268200" y="13399529"/>
                      <a:ext cx="2346584" cy="2520446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2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lIns="0" tIns="144000" rIns="0" bIns="0" rtlCol="0" anchor="ctr">
                      <a:noAutofit/>
                    </a:bodyPr>
                    <a:lstStyle/>
                    <a:p>
                      <a:pPr algn="ctr"/>
                      <a:r>
                        <a:rPr lang="fa-IR" sz="1800" b="1" dirty="0" smtClean="0">
                          <a:cs typeface="B Nazanin" pitchFamily="2" charset="-78"/>
                        </a:rPr>
                        <a:t>مسئول زیر شاخه خدمات بالینی</a:t>
                      </a:r>
                    </a:p>
                    <a:p>
                      <a:pPr algn="ctr"/>
                      <a:r>
                        <a:rPr lang="fa-IR" sz="1800" b="1" dirty="0" smtClean="0">
                          <a:cs typeface="B Nazanin" pitchFamily="2" charset="-78"/>
                        </a:rPr>
                        <a:t>*</a:t>
                      </a:r>
                      <a:r>
                        <a:rPr lang="fa-IR" sz="1800" dirty="0" smtClean="0">
                          <a:cs typeface="B Nazanin" pitchFamily="2" charset="-78"/>
                        </a:rPr>
                        <a:t>مسئول فنی آزمایشگاه</a:t>
                      </a:r>
                    </a:p>
                    <a:p>
                      <a:pPr algn="ctr"/>
                      <a:r>
                        <a:rPr lang="fa-IR" sz="1800" dirty="0" smtClean="0">
                          <a:cs typeface="B Nazanin" pitchFamily="2" charset="-78"/>
                        </a:rPr>
                        <a:t>*مسئول فنی رادیولوژی</a:t>
                      </a:r>
                    </a:p>
                    <a:p>
                      <a:pPr algn="ctr"/>
                      <a:r>
                        <a:rPr lang="fa-IR" sz="1800" dirty="0" smtClean="0">
                          <a:cs typeface="B Nazanin" pitchFamily="2" charset="-78"/>
                        </a:rPr>
                        <a:t>**سوپروایزر آزمایشگاه/مسئول شیفت آزمایشگاه</a:t>
                      </a:r>
                    </a:p>
                    <a:p>
                      <a:pPr algn="ctr"/>
                      <a:r>
                        <a:rPr lang="fa-IR" sz="1800" dirty="0" smtClean="0">
                          <a:cs typeface="B Nazanin" pitchFamily="2" charset="-78"/>
                        </a:rPr>
                        <a:t>**مسئول رادیولوژی /مسئول شیفت رادیولوژی</a:t>
                      </a:r>
                    </a:p>
                    <a:p>
                      <a:pPr algn="ctr"/>
                      <a:endParaRPr lang="en-US" sz="1800" dirty="0">
                        <a:cs typeface="B Nazanin" pitchFamily="2" charset="-78"/>
                      </a:endParaRPr>
                    </a:p>
                  </p:txBody>
                </p:sp>
                <p:sp>
                  <p:nvSpPr>
                    <p:cNvPr id="56" name="Rounded Rectangle 55"/>
                    <p:cNvSpPr/>
                    <p:nvPr/>
                  </p:nvSpPr>
                  <p:spPr>
                    <a:xfrm>
                      <a:off x="12298682" y="10170662"/>
                      <a:ext cx="2148839" cy="1783634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2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wrap="square" lIns="0" rIns="0" bIns="0" rtlCol="0" anchor="ctr">
                      <a:noAutofit/>
                    </a:bodyPr>
                    <a:lstStyle/>
                    <a:p>
                      <a:pPr algn="ctr"/>
                      <a:r>
                        <a:rPr lang="fa-IR" sz="1800" b="1" dirty="0" smtClean="0">
                          <a:cs typeface="B Nazanin" pitchFamily="2" charset="-78"/>
                        </a:rPr>
                        <a:t>مسئول زیر شاخه مراقبت از مصدومین</a:t>
                      </a:r>
                      <a:r>
                        <a:rPr lang="fa-IR" sz="1800" dirty="0" smtClean="0">
                          <a:cs typeface="B Nazanin" pitchFamily="2" charset="-78"/>
                        </a:rPr>
                        <a:t> </a:t>
                      </a:r>
                    </a:p>
                    <a:p>
                      <a:pPr algn="ctr"/>
                      <a:r>
                        <a:rPr lang="fa-IR" sz="1800" dirty="0" smtClean="0">
                          <a:cs typeface="B Nazanin" pitchFamily="2" charset="-78"/>
                        </a:rPr>
                        <a:t>* مسئول اورژانس</a:t>
                      </a:r>
                      <a:endParaRPr lang="fa-IR" sz="1800" dirty="0">
                        <a:cs typeface="B Nazanin" pitchFamily="2" charset="-78"/>
                      </a:endParaRPr>
                    </a:p>
                    <a:p>
                      <a:pPr algn="ctr" rtl="1"/>
                      <a:r>
                        <a:rPr lang="fa-IR" sz="1800" dirty="0">
                          <a:cs typeface="B Nazanin" pitchFamily="2" charset="-78"/>
                        </a:rPr>
                        <a:t>**مسئول شیفت پزشک اورژانس/ مسئول شیفت پرستار اورژانس</a:t>
                      </a:r>
                    </a:p>
                    <a:p>
                      <a:pPr algn="ctr"/>
                      <a:endParaRPr lang="fa-IR" sz="1800" b="1" dirty="0" smtClean="0">
                        <a:cs typeface="B Nazanin" pitchFamily="2" charset="-78"/>
                      </a:endParaRPr>
                    </a:p>
                  </p:txBody>
                </p:sp>
                <p:sp>
                  <p:nvSpPr>
                    <p:cNvPr id="57" name="Rounded Rectangle 56"/>
                    <p:cNvSpPr/>
                    <p:nvPr/>
                  </p:nvSpPr>
                  <p:spPr>
                    <a:xfrm>
                      <a:off x="12298681" y="8305800"/>
                      <a:ext cx="2148840" cy="180951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2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lIns="0" rIns="0" bIns="0" rtlCol="0" anchor="ctr">
                      <a:noAutofit/>
                    </a:bodyPr>
                    <a:lstStyle/>
                    <a:p>
                      <a:pPr algn="ctr"/>
                      <a:r>
                        <a:rPr lang="fa-IR" sz="1800" b="1" dirty="0" smtClean="0">
                          <a:cs typeface="B Nazanin" pitchFamily="2" charset="-78"/>
                        </a:rPr>
                        <a:t>مسئول زیر </a:t>
                      </a:r>
                      <a:r>
                        <a:rPr lang="fa-IR" sz="1800" b="1" dirty="0" smtClean="0">
                          <a:cs typeface="B Nazanin" pitchFamily="2" charset="-78"/>
                        </a:rPr>
                        <a:t>شاخه بیماران </a:t>
                      </a:r>
                      <a:r>
                        <a:rPr lang="fa-IR" sz="1800" b="1" dirty="0" smtClean="0">
                          <a:cs typeface="B Nazanin" pitchFamily="2" charset="-78"/>
                        </a:rPr>
                        <a:t>سرپایی </a:t>
                      </a:r>
                    </a:p>
                    <a:p>
                      <a:pPr algn="ctr"/>
                      <a:r>
                        <a:rPr lang="fa-IR" sz="1800" dirty="0">
                          <a:cs typeface="B Nazanin" pitchFamily="2" charset="-78"/>
                        </a:rPr>
                        <a:t>* مسئول اورژانس</a:t>
                      </a:r>
                    </a:p>
                    <a:p>
                      <a:pPr algn="ctr"/>
                      <a:r>
                        <a:rPr lang="fa-IR" sz="1800" dirty="0">
                          <a:cs typeface="B Nazanin" pitchFamily="2" charset="-78"/>
                        </a:rPr>
                        <a:t>**مسئول شیفت اورژانس/</a:t>
                      </a:r>
                    </a:p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سرپرستار اورژانس</a:t>
                      </a:r>
                      <a:endParaRPr lang="en-US" sz="1800" dirty="0">
                        <a:cs typeface="B Nazanin" pitchFamily="2" charset="-78"/>
                      </a:endParaRPr>
                    </a:p>
                  </p:txBody>
                </p:sp>
                <p:sp>
                  <p:nvSpPr>
                    <p:cNvPr id="58" name="Rounded Rectangle 57"/>
                    <p:cNvSpPr/>
                    <p:nvPr/>
                  </p:nvSpPr>
                  <p:spPr>
                    <a:xfrm>
                      <a:off x="12268200" y="6569988"/>
                      <a:ext cx="2103120" cy="1583412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2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wrap="square" lIns="0" rIns="0" bIns="0" rtlCol="0" anchor="ctr">
                      <a:noAutofit/>
                    </a:bodyPr>
                    <a:lstStyle/>
                    <a:p>
                      <a:pPr algn="ctr"/>
                      <a:r>
                        <a:rPr lang="fa-IR" sz="1800" b="1" dirty="0" smtClean="0">
                          <a:cs typeface="B Nazanin" pitchFamily="2" charset="-78"/>
                        </a:rPr>
                        <a:t>مسئول زیر شاخه بیماران بستری</a:t>
                      </a:r>
                    </a:p>
                    <a:p>
                      <a:pPr algn="ctr"/>
                      <a:r>
                        <a:rPr lang="fa-IR" sz="1800" dirty="0">
                          <a:cs typeface="B Nazanin" pitchFamily="2" charset="-78"/>
                        </a:rPr>
                        <a:t>* مسئول </a:t>
                      </a:r>
                      <a:r>
                        <a:rPr lang="fa-IR" sz="1800" dirty="0" smtClean="0">
                          <a:cs typeface="B Nazanin" pitchFamily="2" charset="-78"/>
                        </a:rPr>
                        <a:t>اورژانس</a:t>
                      </a:r>
                    </a:p>
                    <a:p>
                      <a:pPr algn="ctr"/>
                      <a:r>
                        <a:rPr lang="fa-IR" sz="1800" dirty="0">
                          <a:cs typeface="B Nazanin" pitchFamily="2" charset="-78"/>
                        </a:rPr>
                        <a:t>**</a:t>
                      </a:r>
                      <a:r>
                        <a:rPr lang="fa-IR" sz="1800" dirty="0" smtClean="0">
                          <a:cs typeface="B Nazanin" pitchFamily="2" charset="-78"/>
                        </a:rPr>
                        <a:t>مسئول شیفت اورژانس/</a:t>
                      </a:r>
                    </a:p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سرپرستار اورژانس</a:t>
                      </a:r>
                      <a:endParaRPr lang="en-US" sz="1800" dirty="0">
                        <a:cs typeface="B Nazanin" pitchFamily="2" charset="-78"/>
                      </a:endParaRPr>
                    </a:p>
                  </p:txBody>
                </p:sp>
                <p:sp>
                  <p:nvSpPr>
                    <p:cNvPr id="59" name="Rounded Rectangle 58"/>
                    <p:cNvSpPr/>
                    <p:nvPr/>
                  </p:nvSpPr>
                  <p:spPr>
                    <a:xfrm>
                      <a:off x="10761344" y="5029200"/>
                      <a:ext cx="2318388" cy="1276945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2">
                        <a:shade val="50000"/>
                      </a:schemeClr>
                    </a:lnRef>
                    <a:fillRef idx="1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lt1"/>
                    </a:fontRef>
                  </p:style>
                  <p:txBody>
                    <a:bodyPr wrap="square" lIns="0" rIns="0" bIns="0" rtlCol="0" anchor="ctr">
                      <a:noAutofit/>
                    </a:bodyPr>
                    <a:lstStyle/>
                    <a:p>
                      <a:pPr algn="ctr"/>
                      <a:r>
                        <a:rPr lang="fa-IR" sz="1800" b="1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مدیر خدمات پزشکی</a:t>
                      </a:r>
                    </a:p>
                    <a:p>
                      <a:pPr algn="ctr"/>
                      <a:r>
                        <a:rPr lang="fa-IR" sz="1800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  *رئیس اورژانس بیمارستان</a:t>
                      </a:r>
                    </a:p>
                    <a:p>
                      <a:pPr algn="ctr"/>
                      <a:r>
                        <a:rPr lang="fa-IR" sz="1800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**مسئول کشیک فنی بیمارستان</a:t>
                      </a:r>
                      <a:endParaRPr lang="en-US" sz="1800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p:txBody>
                </p:sp>
                <p:grpSp>
                  <p:nvGrpSpPr>
                    <p:cNvPr id="199" name="Group 198"/>
                    <p:cNvGrpSpPr/>
                    <p:nvPr/>
                  </p:nvGrpSpPr>
                  <p:grpSpPr>
                    <a:xfrm>
                      <a:off x="11920538" y="6306145"/>
                      <a:ext cx="378143" cy="9919341"/>
                      <a:chOff x="11920538" y="6306145"/>
                      <a:chExt cx="378143" cy="9919341"/>
                    </a:xfrm>
                  </p:grpSpPr>
                  <p:cxnSp>
                    <p:nvCxnSpPr>
                      <p:cNvPr id="186" name="Straight Connector 185"/>
                      <p:cNvCxnSpPr/>
                      <p:nvPr/>
                    </p:nvCxnSpPr>
                    <p:spPr>
                      <a:xfrm rot="10800000" flipV="1">
                        <a:off x="12009120" y="7391400"/>
                        <a:ext cx="25908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87" name="Straight Connector 186"/>
                      <p:cNvCxnSpPr/>
                      <p:nvPr/>
                    </p:nvCxnSpPr>
                    <p:spPr>
                      <a:xfrm rot="10800000" flipV="1">
                        <a:off x="12039601" y="9220200"/>
                        <a:ext cx="25908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88" name="Straight Connector 187"/>
                      <p:cNvCxnSpPr/>
                      <p:nvPr/>
                    </p:nvCxnSpPr>
                    <p:spPr>
                      <a:xfrm flipH="1" flipV="1">
                        <a:off x="12039601" y="14468810"/>
                        <a:ext cx="227845" cy="1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3" name="Straight Connector 192"/>
                      <p:cNvCxnSpPr>
                        <a:stCxn id="59" idx="2"/>
                      </p:cNvCxnSpPr>
                      <p:nvPr/>
                    </p:nvCxnSpPr>
                    <p:spPr>
                      <a:xfrm>
                        <a:off x="11920538" y="6306145"/>
                        <a:ext cx="109904" cy="9919341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4" name="Straight Connector 193"/>
                      <p:cNvCxnSpPr/>
                      <p:nvPr/>
                    </p:nvCxnSpPr>
                    <p:spPr>
                      <a:xfrm rot="10800000" flipV="1">
                        <a:off x="12039601" y="11049000"/>
                        <a:ext cx="25908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6" name="Straight Connector 195"/>
                      <p:cNvCxnSpPr/>
                      <p:nvPr/>
                    </p:nvCxnSpPr>
                    <p:spPr>
                      <a:xfrm rot="10800000" flipV="1">
                        <a:off x="12039601" y="12725400"/>
                        <a:ext cx="25908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214" name="Group 213"/>
                  <p:cNvGrpSpPr/>
                  <p:nvPr/>
                </p:nvGrpSpPr>
                <p:grpSpPr>
                  <a:xfrm>
                    <a:off x="11353800" y="6858000"/>
                    <a:ext cx="3505200" cy="3940454"/>
                    <a:chOff x="8109586" y="5105400"/>
                    <a:chExt cx="3505200" cy="3940454"/>
                  </a:xfrm>
                </p:grpSpPr>
                <p:sp>
                  <p:nvSpPr>
                    <p:cNvPr id="62" name="Rounded Rectangle 61"/>
                    <p:cNvSpPr/>
                    <p:nvPr/>
                  </p:nvSpPr>
                  <p:spPr>
                    <a:xfrm>
                      <a:off x="8109586" y="5105400"/>
                      <a:ext cx="2103120" cy="970478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2">
                        <a:shade val="50000"/>
                      </a:schemeClr>
                    </a:lnRef>
                    <a:fillRef idx="1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lt1"/>
                    </a:fontRef>
                  </p:style>
                  <p:txBody>
                    <a:bodyPr lIns="0" rIns="0" bIns="0" rtlCol="0" anchor="ctr">
                      <a:noAutofit/>
                    </a:bodyPr>
                    <a:lstStyle/>
                    <a:p>
                      <a:pPr algn="ctr"/>
                      <a:r>
                        <a:rPr lang="fa-IR" sz="1800" b="1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مدیر استمرار عملکرد</a:t>
                      </a:r>
                    </a:p>
                    <a:p>
                      <a:pPr algn="ctr" rtl="1"/>
                      <a:r>
                        <a:rPr lang="fa-IR" sz="1800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*مترون</a:t>
                      </a:r>
                    </a:p>
                    <a:p>
                      <a:pPr algn="ctr" rtl="1"/>
                      <a:r>
                        <a:rPr lang="fa-IR" sz="1800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**سوپروایزر کشیک</a:t>
                      </a:r>
                      <a:endParaRPr lang="en-US" sz="1800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p:txBody>
                </p:sp>
                <p:grpSp>
                  <p:nvGrpSpPr>
                    <p:cNvPr id="212" name="Group 211"/>
                    <p:cNvGrpSpPr/>
                    <p:nvPr/>
                  </p:nvGrpSpPr>
                  <p:grpSpPr>
                    <a:xfrm>
                      <a:off x="9130465" y="7768909"/>
                      <a:ext cx="2484321" cy="1276945"/>
                      <a:chOff x="9311441" y="7768909"/>
                      <a:chExt cx="2484321" cy="1276945"/>
                    </a:xfrm>
                  </p:grpSpPr>
                  <p:sp>
                    <p:nvSpPr>
                      <p:cNvPr id="60" name="Rounded Rectangle 59"/>
                      <p:cNvSpPr/>
                      <p:nvPr/>
                    </p:nvSpPr>
                    <p:spPr>
                      <a:xfrm>
                        <a:off x="9692642" y="7768909"/>
                        <a:ext cx="2103120" cy="1276945"/>
                      </a:xfrm>
                      <a:prstGeom prst="roundRect">
                        <a:avLst/>
                      </a:prstGeom>
                    </p:spPr>
                    <p:style>
                      <a:lnRef idx="1">
                        <a:schemeClr val="accent2"/>
                      </a:lnRef>
                      <a:fillRef idx="2">
                        <a:schemeClr val="accent2"/>
                      </a:fillRef>
                      <a:effectRef idx="1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lIns="0" rIns="0" bIns="0" rtlCol="0" anchor="ctr">
                        <a:noAutofit/>
                      </a:bodyPr>
                      <a:lstStyle/>
                      <a:p>
                        <a:pPr algn="ctr"/>
                        <a:r>
                          <a:rPr lang="fa-IR" sz="1800" b="1" dirty="0" smtClean="0">
                            <a:cs typeface="B Nazanin" pitchFamily="2" charset="-78"/>
                          </a:rPr>
                          <a:t>مسئول زیر شاخه حفظ اسناد</a:t>
                        </a:r>
                      </a:p>
                      <a:p>
                        <a:pPr algn="ctr" rtl="1"/>
                        <a:r>
                          <a:rPr lang="fa-IR" sz="1800" dirty="0" smtClean="0">
                            <a:cs typeface="B Nazanin" pitchFamily="2" charset="-78"/>
                          </a:rPr>
                          <a:t>*مسئول مدارک پزشکی</a:t>
                        </a:r>
                      </a:p>
                      <a:p>
                        <a:pPr algn="ctr" rtl="1"/>
                        <a:r>
                          <a:rPr lang="fa-IR" sz="1800" dirty="0" smtClean="0">
                            <a:cs typeface="B Nazanin" pitchFamily="2" charset="-78"/>
                          </a:rPr>
                          <a:t>**کاردان مدارک پزشکی</a:t>
                        </a:r>
                        <a:endParaRPr lang="en-US" sz="1800" dirty="0">
                          <a:cs typeface="B Nazanin" pitchFamily="2" charset="-78"/>
                        </a:endParaRPr>
                      </a:p>
                    </p:txBody>
                  </p:sp>
                  <p:cxnSp>
                    <p:nvCxnSpPr>
                      <p:cNvPr id="201" name="Straight Connector 200"/>
                      <p:cNvCxnSpPr>
                        <a:stCxn id="60" idx="1"/>
                      </p:cNvCxnSpPr>
                      <p:nvPr/>
                    </p:nvCxnSpPr>
                    <p:spPr>
                      <a:xfrm rot="10800000" flipV="1">
                        <a:off x="9311441" y="8412710"/>
                        <a:ext cx="381201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13" name="Group 212"/>
                    <p:cNvGrpSpPr/>
                    <p:nvPr/>
                  </p:nvGrpSpPr>
                  <p:grpSpPr>
                    <a:xfrm>
                      <a:off x="9197339" y="6449030"/>
                      <a:ext cx="2385061" cy="1222033"/>
                      <a:chOff x="9220200" y="6316752"/>
                      <a:chExt cx="2385061" cy="1222033"/>
                    </a:xfrm>
                  </p:grpSpPr>
                  <p:sp>
                    <p:nvSpPr>
                      <p:cNvPr id="61" name="Rounded Rectangle 60"/>
                      <p:cNvSpPr/>
                      <p:nvPr/>
                    </p:nvSpPr>
                    <p:spPr>
                      <a:xfrm>
                        <a:off x="9479280" y="6316752"/>
                        <a:ext cx="2125981" cy="1222033"/>
                      </a:xfrm>
                      <a:prstGeom prst="roundRect">
                        <a:avLst/>
                      </a:prstGeom>
                    </p:spPr>
                    <p:style>
                      <a:lnRef idx="1">
                        <a:schemeClr val="accent2"/>
                      </a:lnRef>
                      <a:fillRef idx="2">
                        <a:schemeClr val="accent2"/>
                      </a:fillRef>
                      <a:effectRef idx="1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lIns="0" rIns="0" bIns="0" rtlCol="0" anchor="ctr">
                        <a:noAutofit/>
                      </a:bodyPr>
                      <a:lstStyle/>
                      <a:p>
                        <a:pPr algn="ctr"/>
                        <a:r>
                          <a:rPr lang="fa-IR" sz="1800" b="1" dirty="0" smtClean="0">
                            <a:cs typeface="B Nazanin" pitchFamily="2" charset="-78"/>
                          </a:rPr>
                          <a:t>مسئول زیرشاخه فناوری </a:t>
                        </a:r>
                      </a:p>
                      <a:p>
                        <a:pPr algn="ctr"/>
                        <a:r>
                          <a:rPr lang="fa-IR" sz="1800" b="1" dirty="0" smtClean="0">
                            <a:cs typeface="B Nazanin" pitchFamily="2" charset="-78"/>
                          </a:rPr>
                          <a:t>اطلاعات</a:t>
                        </a:r>
                      </a:p>
                      <a:p>
                        <a:pPr algn="ctr" rtl="1"/>
                        <a:r>
                          <a:rPr lang="fa-IR" sz="1800" dirty="0" smtClean="0">
                            <a:cs typeface="B Nazanin" pitchFamily="2" charset="-78"/>
                          </a:rPr>
                          <a:t>*مسئول فناوری اطلاعات</a:t>
                        </a:r>
                      </a:p>
                      <a:p>
                        <a:pPr algn="ctr"/>
                        <a:r>
                          <a:rPr lang="fa-IR" sz="1800" dirty="0">
                            <a:solidFill>
                              <a:schemeClr val="tx1"/>
                            </a:solidFill>
                            <a:cs typeface="B Nazanin" pitchFamily="2" charset="-78"/>
                          </a:rPr>
                          <a:t>** </a:t>
                        </a:r>
                        <a:r>
                          <a:rPr lang="fa-IR" sz="1800" dirty="0" smtClean="0">
                            <a:cs typeface="B Nazanin" pitchFamily="2" charset="-78"/>
                          </a:rPr>
                          <a:t>معاون فناوری اطلاعات</a:t>
                        </a:r>
                        <a:endParaRPr lang="en-US" sz="1800" dirty="0">
                          <a:cs typeface="B Nazanin" pitchFamily="2" charset="-78"/>
                        </a:endParaRPr>
                      </a:p>
                    </p:txBody>
                  </p:sp>
                  <p:cxnSp>
                    <p:nvCxnSpPr>
                      <p:cNvPr id="203" name="Straight Connector 202"/>
                      <p:cNvCxnSpPr/>
                      <p:nvPr/>
                    </p:nvCxnSpPr>
                    <p:spPr>
                      <a:xfrm rot="10800000" flipV="1">
                        <a:off x="9220200" y="7010400"/>
                        <a:ext cx="25908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11" name="Straight Connector 210"/>
                    <p:cNvCxnSpPr>
                      <a:stCxn id="62" idx="2"/>
                    </p:cNvCxnSpPr>
                    <p:nvPr/>
                  </p:nvCxnSpPr>
                  <p:spPr>
                    <a:xfrm rot="16200000" flipH="1">
                      <a:off x="8008085" y="7228939"/>
                      <a:ext cx="2306122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44" name="Group 243"/>
                  <p:cNvGrpSpPr/>
                  <p:nvPr/>
                </p:nvGrpSpPr>
                <p:grpSpPr>
                  <a:xfrm>
                    <a:off x="5943600" y="6826841"/>
                    <a:ext cx="3457786" cy="13061359"/>
                    <a:chOff x="2362200" y="5074241"/>
                    <a:chExt cx="3457786" cy="13061359"/>
                  </a:xfrm>
                </p:grpSpPr>
                <p:sp>
                  <p:nvSpPr>
                    <p:cNvPr id="75" name="Rounded Rectangle 74"/>
                    <p:cNvSpPr/>
                    <p:nvPr/>
                  </p:nvSpPr>
                  <p:spPr>
                    <a:xfrm>
                      <a:off x="2362200" y="5074241"/>
                      <a:ext cx="2103120" cy="970478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2">
                        <a:shade val="50000"/>
                      </a:schemeClr>
                    </a:lnRef>
                    <a:fillRef idx="1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lt1"/>
                    </a:fontRef>
                  </p:style>
                  <p:txBody>
                    <a:bodyPr lIns="0" rIns="0" bIns="0" rtlCol="0" anchor="ctr">
                      <a:noAutofit/>
                    </a:bodyPr>
                    <a:lstStyle/>
                    <a:p>
                      <a:pPr algn="ctr"/>
                      <a:r>
                        <a:rPr lang="fa-IR" sz="1800" b="1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مدیر زیرساختها</a:t>
                      </a:r>
                    </a:p>
                    <a:p>
                      <a:pPr algn="ctr" rtl="1"/>
                      <a:r>
                        <a:rPr lang="fa-IR" sz="1800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*مسئول عمران و ساختمان</a:t>
                      </a:r>
                    </a:p>
                    <a:p>
                      <a:pPr algn="ctr" rtl="1"/>
                      <a:r>
                        <a:rPr lang="en-US" sz="1800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**</a:t>
                      </a:r>
                      <a:r>
                        <a:rPr lang="fa-IR" sz="1800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مسئول بهداشت محیط</a:t>
                      </a:r>
                      <a:endParaRPr lang="en-US" sz="1800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p:txBody>
                </p:sp>
                <p:grpSp>
                  <p:nvGrpSpPr>
                    <p:cNvPr id="241" name="Group 240"/>
                    <p:cNvGrpSpPr/>
                    <p:nvPr/>
                  </p:nvGrpSpPr>
                  <p:grpSpPr>
                    <a:xfrm>
                      <a:off x="3402330" y="6044717"/>
                      <a:ext cx="2417656" cy="12090883"/>
                      <a:chOff x="3402330" y="6044717"/>
                      <a:chExt cx="2417656" cy="12090883"/>
                    </a:xfrm>
                  </p:grpSpPr>
                  <p:grpSp>
                    <p:nvGrpSpPr>
                      <p:cNvPr id="230" name="Group 229"/>
                      <p:cNvGrpSpPr/>
                      <p:nvPr/>
                    </p:nvGrpSpPr>
                    <p:grpSpPr>
                      <a:xfrm>
                        <a:off x="3402330" y="16858655"/>
                        <a:ext cx="2388870" cy="1276945"/>
                        <a:chOff x="3810001" y="16535401"/>
                        <a:chExt cx="2388870" cy="1276945"/>
                      </a:xfrm>
                    </p:grpSpPr>
                    <p:sp>
                      <p:nvSpPr>
                        <p:cNvPr id="70" name="Rounded Rectangle 69"/>
                        <p:cNvSpPr/>
                        <p:nvPr/>
                      </p:nvSpPr>
                      <p:spPr>
                        <a:xfrm>
                          <a:off x="4095751" y="16535401"/>
                          <a:ext cx="2103120" cy="1276945"/>
                        </a:xfrm>
                        <a:prstGeom prst="roundRect">
                          <a:avLst/>
                        </a:prstGeom>
                      </p:spPr>
                      <p:style>
                        <a:lnRef idx="1">
                          <a:schemeClr val="accent2"/>
                        </a:lnRef>
                        <a:fillRef idx="2">
                          <a:schemeClr val="accent2"/>
                        </a:fillRef>
                        <a:effectRef idx="1">
                          <a:schemeClr val="accent2"/>
                        </a:effectRef>
                        <a:fontRef idx="minor">
                          <a:schemeClr val="dk1"/>
                        </a:fontRef>
                      </p:style>
                      <p:txBody>
                        <a:bodyPr lIns="0" rIns="0" bIns="0" rtlCol="0" anchor="ctr">
                          <a:noAutofit/>
                        </a:bodyPr>
                        <a:lstStyle/>
                        <a:p>
                          <a:pPr algn="ctr"/>
                          <a:r>
                            <a:rPr lang="fa-IR" sz="1800" b="1" dirty="0" smtClean="0">
                              <a:cs typeface="B Nazanin" pitchFamily="2" charset="-78"/>
                            </a:rPr>
                            <a:t>مسئول زیرشاخه خدمات تغذیه ای</a:t>
                          </a:r>
                        </a:p>
                        <a:p>
                          <a:pPr algn="ctr" rtl="1"/>
                          <a:r>
                            <a:rPr lang="fa-IR" sz="1800" dirty="0" smtClean="0">
                              <a:cs typeface="B Nazanin" pitchFamily="2" charset="-78"/>
                            </a:rPr>
                            <a:t>*مسئول تغذیه</a:t>
                          </a:r>
                        </a:p>
                        <a:p>
                          <a:pPr algn="ctr" rtl="1"/>
                          <a:r>
                            <a:rPr lang="fa-IR" sz="1800" dirty="0" smtClean="0">
                              <a:cs typeface="B Nazanin" pitchFamily="2" charset="-78"/>
                            </a:rPr>
                            <a:t>**مسئول شیفت آشپزخانه</a:t>
                          </a:r>
                          <a:endParaRPr lang="en-US" sz="1800" dirty="0">
                            <a:cs typeface="B Nazanin" pitchFamily="2" charset="-78"/>
                          </a:endParaRPr>
                        </a:p>
                      </p:txBody>
                    </p:sp>
                    <p:cxnSp>
                      <p:nvCxnSpPr>
                        <p:cNvPr id="217" name="Straight Connector 216"/>
                        <p:cNvCxnSpPr/>
                        <p:nvPr/>
                      </p:nvCxnSpPr>
                      <p:spPr>
                        <a:xfrm rot="10800000" flipV="1">
                          <a:off x="3810001" y="17124088"/>
                          <a:ext cx="25908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237" name="Group 236"/>
                      <p:cNvGrpSpPr/>
                      <p:nvPr/>
                    </p:nvGrpSpPr>
                    <p:grpSpPr>
                      <a:xfrm>
                        <a:off x="3429000" y="6248401"/>
                        <a:ext cx="2360296" cy="1276945"/>
                        <a:chOff x="3429000" y="6248401"/>
                        <a:chExt cx="2360296" cy="1276945"/>
                      </a:xfrm>
                    </p:grpSpPr>
                    <p:sp>
                      <p:nvSpPr>
                        <p:cNvPr id="74" name="Rounded Rectangle 73"/>
                        <p:cNvSpPr/>
                        <p:nvPr/>
                      </p:nvSpPr>
                      <p:spPr>
                        <a:xfrm>
                          <a:off x="3686176" y="6248401"/>
                          <a:ext cx="2103120" cy="1276945"/>
                        </a:xfrm>
                        <a:prstGeom prst="roundRect">
                          <a:avLst/>
                        </a:prstGeom>
                      </p:spPr>
                      <p:style>
                        <a:lnRef idx="1">
                          <a:schemeClr val="accent2"/>
                        </a:lnRef>
                        <a:fillRef idx="2">
                          <a:schemeClr val="accent2"/>
                        </a:fillRef>
                        <a:effectRef idx="1">
                          <a:schemeClr val="accent2"/>
                        </a:effectRef>
                        <a:fontRef idx="minor">
                          <a:schemeClr val="dk1"/>
                        </a:fontRef>
                      </p:style>
                      <p:txBody>
                        <a:bodyPr lIns="0" rIns="0" bIns="0" rtlCol="0" anchor="ctr">
                          <a:noAutofit/>
                        </a:bodyPr>
                        <a:lstStyle/>
                        <a:p>
                          <a:pPr algn="ctr"/>
                          <a:r>
                            <a:rPr lang="fa-IR" sz="1800" b="1" dirty="0" smtClean="0">
                              <a:cs typeface="B Nazanin" pitchFamily="2" charset="-78"/>
                            </a:rPr>
                            <a:t>مسئول زیرشاخه برق و روشنایی</a:t>
                          </a:r>
                        </a:p>
                        <a:p>
                          <a:pPr algn="ctr" rtl="1"/>
                          <a:r>
                            <a:rPr lang="fa-IR" sz="1800" dirty="0" smtClean="0">
                              <a:cs typeface="B Nazanin" pitchFamily="2" charset="-78"/>
                            </a:rPr>
                            <a:t>*مسئول تاسیسات</a:t>
                          </a:r>
                        </a:p>
                        <a:p>
                          <a:pPr algn="ctr" rtl="1"/>
                          <a:r>
                            <a:rPr lang="fa-IR" sz="1800" dirty="0" smtClean="0">
                              <a:cs typeface="B Nazanin" pitchFamily="2" charset="-78"/>
                            </a:rPr>
                            <a:t>**مسئول شیفت تاسیسات</a:t>
                          </a:r>
                        </a:p>
                      </p:txBody>
                    </p:sp>
                    <p:cxnSp>
                      <p:nvCxnSpPr>
                        <p:cNvPr id="218" name="Straight Connector 217"/>
                        <p:cNvCxnSpPr/>
                        <p:nvPr/>
                      </p:nvCxnSpPr>
                      <p:spPr>
                        <a:xfrm rot="10800000" flipV="1">
                          <a:off x="3429000" y="6858000"/>
                          <a:ext cx="25908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236" name="Group 235"/>
                      <p:cNvGrpSpPr/>
                      <p:nvPr/>
                    </p:nvGrpSpPr>
                    <p:grpSpPr>
                      <a:xfrm>
                        <a:off x="3429000" y="7790855"/>
                        <a:ext cx="2362200" cy="1276945"/>
                        <a:chOff x="3352800" y="7790855"/>
                        <a:chExt cx="2362200" cy="1276945"/>
                      </a:xfrm>
                    </p:grpSpPr>
                    <p:sp>
                      <p:nvSpPr>
                        <p:cNvPr id="73" name="Rounded Rectangle 72"/>
                        <p:cNvSpPr/>
                        <p:nvPr/>
                      </p:nvSpPr>
                      <p:spPr>
                        <a:xfrm>
                          <a:off x="3611880" y="7790855"/>
                          <a:ext cx="2103120" cy="1276945"/>
                        </a:xfrm>
                        <a:prstGeom prst="roundRect">
                          <a:avLst/>
                        </a:prstGeom>
                      </p:spPr>
                      <p:style>
                        <a:lnRef idx="1">
                          <a:schemeClr val="accent2"/>
                        </a:lnRef>
                        <a:fillRef idx="2">
                          <a:schemeClr val="accent2"/>
                        </a:fillRef>
                        <a:effectRef idx="1">
                          <a:schemeClr val="accent2"/>
                        </a:effectRef>
                        <a:fontRef idx="minor">
                          <a:schemeClr val="dk1"/>
                        </a:fontRef>
                      </p:style>
                      <p:txBody>
                        <a:bodyPr lIns="0" rIns="0" bIns="0" rtlCol="0" anchor="ctr">
                          <a:noAutofit/>
                        </a:bodyPr>
                        <a:lstStyle/>
                        <a:p>
                          <a:pPr algn="ctr"/>
                          <a:r>
                            <a:rPr lang="fa-IR" sz="1800" b="1" dirty="0" smtClean="0">
                              <a:cs typeface="B Nazanin" pitchFamily="2" charset="-78"/>
                            </a:rPr>
                            <a:t>مسئول زیرشاخه آب و فاضلاب</a:t>
                          </a:r>
                        </a:p>
                        <a:p>
                          <a:pPr algn="ctr" rtl="1"/>
                          <a:r>
                            <a:rPr lang="fa-IR" sz="1800" dirty="0" smtClean="0">
                              <a:cs typeface="B Nazanin" pitchFamily="2" charset="-78"/>
                            </a:rPr>
                            <a:t>*مسئول بهداشت محیط</a:t>
                          </a:r>
                        </a:p>
                        <a:p>
                          <a:pPr algn="ctr" rtl="1"/>
                          <a:r>
                            <a:rPr lang="fa-IR" sz="1800" dirty="0" smtClean="0">
                              <a:cs typeface="B Nazanin" pitchFamily="2" charset="-78"/>
                            </a:rPr>
                            <a:t>**مسئول تاسیسات</a:t>
                          </a:r>
                          <a:endParaRPr lang="en-US" sz="1800" dirty="0">
                            <a:cs typeface="B Nazanin" pitchFamily="2" charset="-78"/>
                          </a:endParaRPr>
                        </a:p>
                      </p:txBody>
                    </p:sp>
                    <p:cxnSp>
                      <p:nvCxnSpPr>
                        <p:cNvPr id="219" name="Straight Connector 218"/>
                        <p:cNvCxnSpPr/>
                        <p:nvPr/>
                      </p:nvCxnSpPr>
                      <p:spPr>
                        <a:xfrm rot="10800000" flipV="1">
                          <a:off x="3352800" y="8458200"/>
                          <a:ext cx="25908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235" name="Group 234"/>
                      <p:cNvGrpSpPr/>
                      <p:nvPr/>
                    </p:nvGrpSpPr>
                    <p:grpSpPr>
                      <a:xfrm>
                        <a:off x="3429000" y="9314855"/>
                        <a:ext cx="2390985" cy="1276945"/>
                        <a:chOff x="3550919" y="9314855"/>
                        <a:chExt cx="2390985" cy="1276945"/>
                      </a:xfrm>
                    </p:grpSpPr>
                    <p:sp>
                      <p:nvSpPr>
                        <p:cNvPr id="71" name="Rounded Rectangle 70"/>
                        <p:cNvSpPr/>
                        <p:nvPr/>
                      </p:nvSpPr>
                      <p:spPr>
                        <a:xfrm>
                          <a:off x="3838784" y="9314855"/>
                          <a:ext cx="2103120" cy="1276945"/>
                        </a:xfrm>
                        <a:prstGeom prst="roundRect">
                          <a:avLst/>
                        </a:prstGeom>
                      </p:spPr>
                      <p:style>
                        <a:lnRef idx="1">
                          <a:schemeClr val="accent2"/>
                        </a:lnRef>
                        <a:fillRef idx="2">
                          <a:schemeClr val="accent2"/>
                        </a:fillRef>
                        <a:effectRef idx="1">
                          <a:schemeClr val="accent2"/>
                        </a:effectRef>
                        <a:fontRef idx="minor">
                          <a:schemeClr val="dk1"/>
                        </a:fontRef>
                      </p:style>
                      <p:txBody>
                        <a:bodyPr lIns="0" rIns="0" bIns="0" rtlCol="0" anchor="ctr">
                          <a:noAutofit/>
                        </a:bodyPr>
                        <a:lstStyle/>
                        <a:p>
                          <a:pPr algn="ctr"/>
                          <a:r>
                            <a:rPr lang="fa-IR" sz="1800" b="1" dirty="0" smtClean="0">
                              <a:cs typeface="B Nazanin" pitchFamily="2" charset="-78"/>
                            </a:rPr>
                            <a:t>مسئول زیرشاخه ارزیابی مخاطرات</a:t>
                          </a:r>
                        </a:p>
                        <a:p>
                          <a:pPr algn="ctr" rtl="1"/>
                          <a:r>
                            <a:rPr lang="fa-IR" sz="1800" dirty="0" smtClean="0">
                              <a:cs typeface="B Nazanin" pitchFamily="2" charset="-78"/>
                            </a:rPr>
                            <a:t>*سوپروایزر بالینی</a:t>
                          </a:r>
                        </a:p>
                        <a:p>
                          <a:pPr algn="ctr" rtl="1"/>
                          <a:r>
                            <a:rPr lang="fa-IR" sz="1800" dirty="0" smtClean="0">
                              <a:cs typeface="B Nazanin" pitchFamily="2" charset="-78"/>
                            </a:rPr>
                            <a:t>**مسئول بهداشت محیط</a:t>
                          </a:r>
                          <a:endParaRPr lang="en-US" sz="1800" dirty="0">
                            <a:cs typeface="B Nazanin" pitchFamily="2" charset="-78"/>
                          </a:endParaRPr>
                        </a:p>
                      </p:txBody>
                    </p:sp>
                    <p:cxnSp>
                      <p:nvCxnSpPr>
                        <p:cNvPr id="220" name="Straight Connector 219"/>
                        <p:cNvCxnSpPr/>
                        <p:nvPr/>
                      </p:nvCxnSpPr>
                      <p:spPr>
                        <a:xfrm rot="10800000" flipV="1">
                          <a:off x="3550919" y="9982200"/>
                          <a:ext cx="25908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234" name="Group 233"/>
                      <p:cNvGrpSpPr/>
                      <p:nvPr/>
                    </p:nvGrpSpPr>
                    <p:grpSpPr>
                      <a:xfrm>
                        <a:off x="3429000" y="10837188"/>
                        <a:ext cx="2390986" cy="1583412"/>
                        <a:chOff x="3505200" y="10837188"/>
                        <a:chExt cx="2390986" cy="1583412"/>
                      </a:xfrm>
                    </p:grpSpPr>
                    <p:sp>
                      <p:nvSpPr>
                        <p:cNvPr id="69" name="Rounded Rectangle 68"/>
                        <p:cNvSpPr/>
                        <p:nvPr/>
                      </p:nvSpPr>
                      <p:spPr>
                        <a:xfrm>
                          <a:off x="3768090" y="10837188"/>
                          <a:ext cx="2128096" cy="1583412"/>
                        </a:xfrm>
                        <a:prstGeom prst="roundRect">
                          <a:avLst/>
                        </a:prstGeom>
                      </p:spPr>
                      <p:style>
                        <a:lnRef idx="1">
                          <a:schemeClr val="accent2"/>
                        </a:lnRef>
                        <a:fillRef idx="2">
                          <a:schemeClr val="accent2"/>
                        </a:fillRef>
                        <a:effectRef idx="1">
                          <a:schemeClr val="accent2"/>
                        </a:effectRef>
                        <a:fontRef idx="minor">
                          <a:schemeClr val="dk1"/>
                        </a:fontRef>
                      </p:style>
                      <p:txBody>
                        <a:bodyPr lIns="0" rIns="0" bIns="0" rtlCol="0" anchor="ctr">
                          <a:noAutofit/>
                        </a:bodyPr>
                        <a:lstStyle/>
                        <a:p>
                          <a:pPr algn="ctr"/>
                          <a:r>
                            <a:rPr lang="fa-IR" sz="1800" b="1" dirty="0" smtClean="0">
                              <a:cs typeface="B Nazanin" pitchFamily="2" charset="-78"/>
                            </a:rPr>
                            <a:t>مسئول زیرشاخه آسیبهای وارده به محوطه ساختمان</a:t>
                          </a:r>
                        </a:p>
                        <a:p>
                          <a:pPr algn="ctr" rtl="1"/>
                          <a:r>
                            <a:rPr lang="fa-IR" sz="1800" dirty="0" smtClean="0">
                              <a:cs typeface="B Nazanin" pitchFamily="2" charset="-78"/>
                            </a:rPr>
                            <a:t>*مسئول عمران و ساختمان</a:t>
                          </a:r>
                        </a:p>
                        <a:p>
                          <a:pPr algn="ctr" rtl="1"/>
                          <a:r>
                            <a:rPr lang="fa-IR" sz="1800" dirty="0" smtClean="0">
                              <a:cs typeface="B Nazanin" pitchFamily="2" charset="-78"/>
                            </a:rPr>
                            <a:t>**مسئول خدمات</a:t>
                          </a:r>
                          <a:endParaRPr lang="en-US" sz="1800" dirty="0">
                            <a:cs typeface="B Nazanin" pitchFamily="2" charset="-78"/>
                          </a:endParaRPr>
                        </a:p>
                      </p:txBody>
                    </p:sp>
                    <p:cxnSp>
                      <p:nvCxnSpPr>
                        <p:cNvPr id="221" name="Straight Connector 220"/>
                        <p:cNvCxnSpPr/>
                        <p:nvPr/>
                      </p:nvCxnSpPr>
                      <p:spPr>
                        <a:xfrm rot="10800000" flipV="1">
                          <a:off x="3505200" y="11658600"/>
                          <a:ext cx="25908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233" name="Group 232"/>
                      <p:cNvGrpSpPr/>
                      <p:nvPr/>
                    </p:nvGrpSpPr>
                    <p:grpSpPr>
                      <a:xfrm>
                        <a:off x="3429000" y="12649200"/>
                        <a:ext cx="2362201" cy="1276945"/>
                        <a:chOff x="3627119" y="12573000"/>
                        <a:chExt cx="2362201" cy="1276945"/>
                      </a:xfrm>
                    </p:grpSpPr>
                    <p:sp>
                      <p:nvSpPr>
                        <p:cNvPr id="72" name="Rounded Rectangle 71"/>
                        <p:cNvSpPr/>
                        <p:nvPr/>
                      </p:nvSpPr>
                      <p:spPr>
                        <a:xfrm>
                          <a:off x="3886200" y="12573000"/>
                          <a:ext cx="2103120" cy="1276945"/>
                        </a:xfrm>
                        <a:prstGeom prst="roundRect">
                          <a:avLst/>
                        </a:prstGeom>
                      </p:spPr>
                      <p:style>
                        <a:lnRef idx="1">
                          <a:schemeClr val="accent2"/>
                        </a:lnRef>
                        <a:fillRef idx="2">
                          <a:schemeClr val="accent2"/>
                        </a:fillRef>
                        <a:effectRef idx="1">
                          <a:schemeClr val="accent2"/>
                        </a:effectRef>
                        <a:fontRef idx="minor">
                          <a:schemeClr val="dk1"/>
                        </a:fontRef>
                      </p:style>
                      <p:txBody>
                        <a:bodyPr lIns="0" rIns="0" bIns="0" rtlCol="0" anchor="ctr">
                          <a:noAutofit/>
                        </a:bodyPr>
                        <a:lstStyle/>
                        <a:p>
                          <a:pPr algn="ctr"/>
                          <a:r>
                            <a:rPr lang="fa-IR" sz="1800" b="1" dirty="0" smtClean="0">
                              <a:cs typeface="B Nazanin" pitchFamily="2" charset="-78"/>
                            </a:rPr>
                            <a:t>مسئول زیرشاخه گازهای پزشکی</a:t>
                          </a:r>
                        </a:p>
                        <a:p>
                          <a:pPr algn="ctr" rtl="1"/>
                          <a:r>
                            <a:rPr lang="fa-IR" sz="1800" dirty="0" smtClean="0">
                              <a:cs typeface="B Nazanin" pitchFamily="2" charset="-78"/>
                            </a:rPr>
                            <a:t>*مسئول تجهیزات پزشکی</a:t>
                          </a:r>
                        </a:p>
                        <a:p>
                          <a:pPr algn="ctr" rtl="1"/>
                          <a:r>
                            <a:rPr lang="fa-IR" sz="1800" dirty="0" smtClean="0">
                              <a:cs typeface="B Nazanin" pitchFamily="2" charset="-78"/>
                            </a:rPr>
                            <a:t>**مسئول تاسیسات</a:t>
                          </a:r>
                          <a:endParaRPr lang="en-US" sz="1800" dirty="0">
                            <a:cs typeface="B Nazanin" pitchFamily="2" charset="-78"/>
                          </a:endParaRPr>
                        </a:p>
                      </p:txBody>
                    </p:sp>
                    <p:cxnSp>
                      <p:nvCxnSpPr>
                        <p:cNvPr id="222" name="Straight Connector 221"/>
                        <p:cNvCxnSpPr/>
                        <p:nvPr/>
                      </p:nvCxnSpPr>
                      <p:spPr>
                        <a:xfrm rot="10800000" flipV="1">
                          <a:off x="3627119" y="13182600"/>
                          <a:ext cx="25908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232" name="Group 231"/>
                      <p:cNvGrpSpPr/>
                      <p:nvPr/>
                    </p:nvGrpSpPr>
                    <p:grpSpPr>
                      <a:xfrm>
                        <a:off x="3429000" y="14249400"/>
                        <a:ext cx="2383156" cy="1219200"/>
                        <a:chOff x="3733800" y="13868400"/>
                        <a:chExt cx="2383156" cy="1219200"/>
                      </a:xfrm>
                    </p:grpSpPr>
                    <p:sp>
                      <p:nvSpPr>
                        <p:cNvPr id="68" name="Rounded Rectangle 67"/>
                        <p:cNvSpPr/>
                        <p:nvPr/>
                      </p:nvSpPr>
                      <p:spPr>
                        <a:xfrm>
                          <a:off x="4013836" y="13868400"/>
                          <a:ext cx="2103120" cy="1219200"/>
                        </a:xfrm>
                        <a:prstGeom prst="roundRect">
                          <a:avLst/>
                        </a:prstGeom>
                      </p:spPr>
                      <p:style>
                        <a:lnRef idx="1">
                          <a:schemeClr val="accent2"/>
                        </a:lnRef>
                        <a:fillRef idx="2">
                          <a:schemeClr val="accent2"/>
                        </a:fillRef>
                        <a:effectRef idx="1">
                          <a:schemeClr val="accent2"/>
                        </a:effectRef>
                        <a:fontRef idx="minor">
                          <a:schemeClr val="dk1"/>
                        </a:fontRef>
                      </p:style>
                      <p:txBody>
                        <a:bodyPr lIns="0" rIns="0" bIns="0" rtlCol="0" anchor="ctr">
                          <a:noAutofit/>
                        </a:bodyPr>
                        <a:lstStyle/>
                        <a:p>
                          <a:pPr algn="ctr"/>
                          <a:r>
                            <a:rPr lang="fa-IR" sz="1800" b="1" dirty="0" smtClean="0">
                              <a:cs typeface="B Nazanin" pitchFamily="2" charset="-78"/>
                            </a:rPr>
                            <a:t>مسئول زیرشاخه وسایل پزشکی</a:t>
                          </a:r>
                        </a:p>
                        <a:p>
                          <a:pPr algn="ctr" rtl="1"/>
                          <a:r>
                            <a:rPr lang="fa-IR" sz="1800" dirty="0" smtClean="0">
                              <a:cs typeface="B Nazanin" pitchFamily="2" charset="-78"/>
                            </a:rPr>
                            <a:t>*مسئول تجهیزات پزشکی</a:t>
                          </a:r>
                        </a:p>
                        <a:p>
                          <a:pPr algn="ctr" rtl="1"/>
                          <a:r>
                            <a:rPr lang="fa-IR" sz="1800" dirty="0" smtClean="0">
                              <a:cs typeface="B Nazanin" pitchFamily="2" charset="-78"/>
                            </a:rPr>
                            <a:t>**مسئول کارپردازی</a:t>
                          </a:r>
                          <a:endParaRPr lang="en-US" sz="1800" dirty="0">
                            <a:cs typeface="B Nazanin" pitchFamily="2" charset="-78"/>
                          </a:endParaRPr>
                        </a:p>
                      </p:txBody>
                    </p:sp>
                    <p:cxnSp>
                      <p:nvCxnSpPr>
                        <p:cNvPr id="223" name="Straight Connector 222"/>
                        <p:cNvCxnSpPr/>
                        <p:nvPr/>
                      </p:nvCxnSpPr>
                      <p:spPr>
                        <a:xfrm rot="10800000" flipV="1">
                          <a:off x="3733800" y="14478000"/>
                          <a:ext cx="25908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231" name="Group 230"/>
                      <p:cNvGrpSpPr/>
                      <p:nvPr/>
                    </p:nvGrpSpPr>
                    <p:grpSpPr>
                      <a:xfrm>
                        <a:off x="3429000" y="15641122"/>
                        <a:ext cx="2383156" cy="970478"/>
                        <a:chOff x="3733800" y="15544800"/>
                        <a:chExt cx="2383156" cy="970478"/>
                      </a:xfrm>
                    </p:grpSpPr>
                    <p:sp>
                      <p:nvSpPr>
                        <p:cNvPr id="63" name="Rounded Rectangle 62"/>
                        <p:cNvSpPr/>
                        <p:nvPr/>
                      </p:nvSpPr>
                      <p:spPr>
                        <a:xfrm>
                          <a:off x="4013836" y="15544800"/>
                          <a:ext cx="2103120" cy="970478"/>
                        </a:xfrm>
                        <a:prstGeom prst="roundRect">
                          <a:avLst/>
                        </a:prstGeom>
                      </p:spPr>
                      <p:style>
                        <a:lnRef idx="1">
                          <a:schemeClr val="accent2"/>
                        </a:lnRef>
                        <a:fillRef idx="2">
                          <a:schemeClr val="accent2"/>
                        </a:fillRef>
                        <a:effectRef idx="1">
                          <a:schemeClr val="accent2"/>
                        </a:effectRef>
                        <a:fontRef idx="minor">
                          <a:schemeClr val="dk1"/>
                        </a:fontRef>
                      </p:style>
                      <p:txBody>
                        <a:bodyPr lIns="0" rIns="0" bIns="0" rtlCol="0" anchor="ctr">
                          <a:noAutofit/>
                        </a:bodyPr>
                        <a:lstStyle/>
                        <a:p>
                          <a:pPr algn="ctr"/>
                          <a:r>
                            <a:rPr lang="fa-IR" sz="1800" b="1" dirty="0" smtClean="0">
                              <a:cs typeface="B Nazanin" pitchFamily="2" charset="-78"/>
                            </a:rPr>
                            <a:t>مسئول زیرشاخه خدمات محیطی</a:t>
                          </a:r>
                        </a:p>
                        <a:p>
                          <a:pPr algn="ctr" rtl="1"/>
                          <a:r>
                            <a:rPr lang="fa-IR" sz="1800" dirty="0" smtClean="0">
                              <a:cs typeface="B Nazanin" pitchFamily="2" charset="-78"/>
                            </a:rPr>
                            <a:t>*مسئول خدمات</a:t>
                          </a:r>
                          <a:endParaRPr lang="en-US" sz="1800" dirty="0">
                            <a:cs typeface="B Nazanin" pitchFamily="2" charset="-78"/>
                          </a:endParaRPr>
                        </a:p>
                      </p:txBody>
                    </p:sp>
                    <p:cxnSp>
                      <p:nvCxnSpPr>
                        <p:cNvPr id="225" name="Straight Connector 224"/>
                        <p:cNvCxnSpPr/>
                        <p:nvPr/>
                      </p:nvCxnSpPr>
                      <p:spPr>
                        <a:xfrm rot="10800000" flipV="1">
                          <a:off x="3733800" y="16052608"/>
                          <a:ext cx="25908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239" name="Straight Connector 238"/>
                      <p:cNvCxnSpPr>
                        <a:stCxn id="75" idx="2"/>
                      </p:cNvCxnSpPr>
                      <p:nvPr/>
                    </p:nvCxnSpPr>
                    <p:spPr>
                      <a:xfrm rot="16200000" flipH="1">
                        <a:off x="-2273201" y="11731679"/>
                        <a:ext cx="11373923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247" name="Group 246"/>
                  <p:cNvGrpSpPr/>
                  <p:nvPr/>
                </p:nvGrpSpPr>
                <p:grpSpPr>
                  <a:xfrm>
                    <a:off x="8717280" y="6898243"/>
                    <a:ext cx="3474720" cy="7108051"/>
                    <a:chOff x="8183880" y="5127188"/>
                    <a:chExt cx="3474720" cy="7108051"/>
                  </a:xfrm>
                </p:grpSpPr>
                <p:grpSp>
                  <p:nvGrpSpPr>
                    <p:cNvPr id="245" name="Group 244"/>
                    <p:cNvGrpSpPr/>
                    <p:nvPr/>
                  </p:nvGrpSpPr>
                  <p:grpSpPr>
                    <a:xfrm>
                      <a:off x="8183880" y="5127188"/>
                      <a:ext cx="3474720" cy="7108051"/>
                      <a:chOff x="8183880" y="5127188"/>
                      <a:chExt cx="3474720" cy="7108051"/>
                    </a:xfrm>
                  </p:grpSpPr>
                  <p:cxnSp>
                    <p:nvCxnSpPr>
                      <p:cNvPr id="202" name="Straight Connector 201"/>
                      <p:cNvCxnSpPr/>
                      <p:nvPr/>
                    </p:nvCxnSpPr>
                    <p:spPr>
                      <a:xfrm rot="10800000" flipV="1">
                        <a:off x="9265920" y="9906000"/>
                        <a:ext cx="25908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42" name="Group 241"/>
                      <p:cNvGrpSpPr/>
                      <p:nvPr/>
                    </p:nvGrpSpPr>
                    <p:grpSpPr>
                      <a:xfrm>
                        <a:off x="8183880" y="5127188"/>
                        <a:ext cx="3474720" cy="7108051"/>
                        <a:chOff x="5410200" y="5127188"/>
                        <a:chExt cx="3474720" cy="7108051"/>
                      </a:xfrm>
                    </p:grpSpPr>
                    <p:sp>
                      <p:nvSpPr>
                        <p:cNvPr id="19" name="Rounded Rectangle 18"/>
                        <p:cNvSpPr/>
                        <p:nvPr/>
                      </p:nvSpPr>
                      <p:spPr>
                        <a:xfrm>
                          <a:off x="5410200" y="5127188"/>
                          <a:ext cx="2103120" cy="968812"/>
                        </a:xfrm>
                        <a:prstGeom prst="roundRect">
                          <a:avLst/>
                        </a:prstGeom>
                      </p:spPr>
                      <p:style>
                        <a:lnRef idx="2">
                          <a:schemeClr val="accent2">
                            <a:shade val="50000"/>
                          </a:schemeClr>
                        </a:lnRef>
                        <a:fillRef idx="1">
                          <a:schemeClr val="accent2"/>
                        </a:fillRef>
                        <a:effectRef idx="0">
                          <a:schemeClr val="accent2"/>
                        </a:effectRef>
                        <a:fontRef idx="minor">
                          <a:schemeClr val="lt1"/>
                        </a:fontRef>
                      </p:style>
                      <p:txBody>
                        <a:bodyPr lIns="0" rIns="0" bIns="0" rtlCol="0" anchor="ctr">
                          <a:noAutofit/>
                        </a:bodyPr>
                        <a:lstStyle/>
                        <a:p>
                          <a:pPr algn="ctr"/>
                          <a:r>
                            <a:rPr lang="fa-IR" sz="1800" b="1" dirty="0" smtClean="0">
                              <a:solidFill>
                                <a:schemeClr val="tx1"/>
                              </a:solidFill>
                              <a:cs typeface="B Nazanin" pitchFamily="2" charset="-78"/>
                            </a:rPr>
                            <a:t>مدیر مواد خطرناک</a:t>
                          </a:r>
                        </a:p>
                        <a:p>
                          <a:pPr algn="ctr" rtl="1"/>
                          <a:r>
                            <a:rPr lang="fa-IR" sz="1800" dirty="0" smtClean="0">
                              <a:solidFill>
                                <a:schemeClr val="tx1"/>
                              </a:solidFill>
                              <a:cs typeface="B Nazanin" pitchFamily="2" charset="-78"/>
                            </a:rPr>
                            <a:t>*مسئول بهداشت محیط</a:t>
                          </a:r>
                          <a:endParaRPr lang="en-US" sz="1800" dirty="0" smtClean="0">
                            <a:solidFill>
                              <a:schemeClr val="tx1"/>
                            </a:solidFill>
                            <a:cs typeface="B Nazanin" pitchFamily="2" charset="-78"/>
                          </a:endParaRPr>
                        </a:p>
                        <a:p>
                          <a:pPr algn="ctr" rtl="1"/>
                          <a:r>
                            <a:rPr lang="fa-IR" sz="1800" dirty="0" smtClean="0">
                              <a:solidFill>
                                <a:schemeClr val="tx1"/>
                              </a:solidFill>
                              <a:cs typeface="B Nazanin" pitchFamily="2" charset="-78"/>
                            </a:rPr>
                            <a:t>**مسئول خدمات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cs typeface="B Nazanin" pitchFamily="2" charset="-78"/>
                          </a:endParaRPr>
                        </a:p>
                      </p:txBody>
                    </p:sp>
                    <p:cxnSp>
                      <p:nvCxnSpPr>
                        <p:cNvPr id="216" name="Straight Connector 215"/>
                        <p:cNvCxnSpPr/>
                        <p:nvPr/>
                      </p:nvCxnSpPr>
                      <p:spPr>
                        <a:xfrm rot="10800000" flipV="1">
                          <a:off x="6477000" y="6934200"/>
                          <a:ext cx="25908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24" name="Straight Connector 223"/>
                        <p:cNvCxnSpPr/>
                        <p:nvPr/>
                      </p:nvCxnSpPr>
                      <p:spPr>
                        <a:xfrm rot="10800000" flipV="1">
                          <a:off x="6477000" y="11506200"/>
                          <a:ext cx="25908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228" name="Group 227"/>
                        <p:cNvGrpSpPr/>
                        <p:nvPr/>
                      </p:nvGrpSpPr>
                      <p:grpSpPr>
                        <a:xfrm>
                          <a:off x="6461760" y="6096000"/>
                          <a:ext cx="2423160" cy="6139239"/>
                          <a:chOff x="6461760" y="6096000"/>
                          <a:chExt cx="2423160" cy="6139239"/>
                        </a:xfrm>
                      </p:grpSpPr>
                      <p:sp>
                        <p:nvSpPr>
                          <p:cNvPr id="64" name="Rounded Rectangle 63"/>
                          <p:cNvSpPr/>
                          <p:nvPr/>
                        </p:nvSpPr>
                        <p:spPr>
                          <a:xfrm>
                            <a:off x="6781800" y="9296401"/>
                            <a:ext cx="2103120" cy="1276945"/>
                          </a:xfrm>
                          <a:prstGeom prst="roundRect">
                            <a:avLst/>
                          </a:prstGeom>
                        </p:spPr>
                        <p:style>
                          <a:lnRef idx="1">
                            <a:schemeClr val="accent2"/>
                          </a:lnRef>
                          <a:fillRef idx="2">
                            <a:schemeClr val="accent2"/>
                          </a:fillRef>
                          <a:effectRef idx="1">
                            <a:schemeClr val="accent2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lIns="0" rIns="0" bIns="0" rtlCol="0" anchor="ctr">
                            <a:noAutofit/>
                          </a:bodyPr>
                          <a:lstStyle/>
                          <a:p>
                            <a:pPr algn="ctr"/>
                            <a:r>
                              <a:rPr lang="fa-IR" sz="1800" b="1" dirty="0" smtClean="0">
                                <a:cs typeface="B Nazanin" pitchFamily="2" charset="-78"/>
                              </a:rPr>
                              <a:t>مسئول زیرشاخه آلودگی زدایی قربانیان</a:t>
                            </a:r>
                          </a:p>
                          <a:p>
                            <a:pPr algn="ctr" rtl="1"/>
                            <a:r>
                              <a:rPr lang="fa-IR" sz="1800" dirty="0" smtClean="0">
                                <a:cs typeface="B Nazanin" pitchFamily="2" charset="-78"/>
                              </a:rPr>
                              <a:t>*سوپروایزر کنترل عفونت</a:t>
                            </a:r>
                          </a:p>
                          <a:p>
                            <a:pPr algn="ctr" rtl="1"/>
                            <a:r>
                              <a:rPr lang="fa-IR" sz="1800" dirty="0" smtClean="0">
                                <a:cs typeface="B Nazanin" pitchFamily="2" charset="-78"/>
                              </a:rPr>
                              <a:t>**مسئول بهداشت محیط</a:t>
                            </a:r>
                            <a:endParaRPr lang="en-US" sz="1800" dirty="0">
                              <a:cs typeface="B Nazanin" pitchFamily="2" charset="-78"/>
                            </a:endParaRPr>
                          </a:p>
                        </p:txBody>
                      </p:sp>
                      <p:sp>
                        <p:nvSpPr>
                          <p:cNvPr id="65" name="Rounded Rectangle 64"/>
                          <p:cNvSpPr/>
                          <p:nvPr/>
                        </p:nvSpPr>
                        <p:spPr>
                          <a:xfrm>
                            <a:off x="6751320" y="10896600"/>
                            <a:ext cx="2103120" cy="1338639"/>
                          </a:xfrm>
                          <a:prstGeom prst="roundRect">
                            <a:avLst/>
                          </a:prstGeom>
                        </p:spPr>
                        <p:style>
                          <a:lnRef idx="1">
                            <a:schemeClr val="accent2"/>
                          </a:lnRef>
                          <a:fillRef idx="2">
                            <a:schemeClr val="accent2"/>
                          </a:fillRef>
                          <a:effectRef idx="1">
                            <a:schemeClr val="accent2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lIns="0" rIns="0" bIns="0" rtlCol="0" anchor="ctr">
                            <a:noAutofit/>
                          </a:bodyPr>
                          <a:lstStyle/>
                          <a:p>
                            <a:pPr algn="ctr"/>
                            <a:r>
                              <a:rPr lang="fa-IR" sz="1800" b="1" dirty="0" smtClean="0">
                                <a:cs typeface="B Nazanin" pitchFamily="2" charset="-78"/>
                              </a:rPr>
                              <a:t>مسئول زیرشاخه آلودگی </a:t>
                            </a:r>
                            <a:r>
                              <a:rPr lang="fa-IR" sz="1800" dirty="0" smtClean="0">
                                <a:cs typeface="B Nazanin" pitchFamily="2" charset="-78"/>
                              </a:rPr>
                              <a:t>زدایی وسایل و امکانات</a:t>
                            </a:r>
                          </a:p>
                          <a:p>
                            <a:pPr algn="ctr" rtl="1"/>
                            <a:r>
                              <a:rPr lang="fa-IR" sz="1800" dirty="0" smtClean="0">
                                <a:cs typeface="B Nazanin" pitchFamily="2" charset="-78"/>
                              </a:rPr>
                              <a:t>*سوپروایزر کنترل عفونت</a:t>
                            </a:r>
                          </a:p>
                          <a:p>
                            <a:pPr algn="ctr" rtl="1"/>
                            <a:r>
                              <a:rPr lang="fa-IR" sz="1800" dirty="0" smtClean="0">
                                <a:cs typeface="B Nazanin" pitchFamily="2" charset="-78"/>
                              </a:rPr>
                              <a:t>**مسئول بهداشت محیط</a:t>
                            </a:r>
                          </a:p>
                          <a:p>
                            <a:pPr algn="ctr" rtl="1"/>
                            <a:r>
                              <a:rPr lang="fa-IR" sz="1800" dirty="0" smtClean="0">
                                <a:cs typeface="B Nazanin" pitchFamily="2" charset="-78"/>
                              </a:rPr>
                              <a:t>/مسئول خدمات</a:t>
                            </a:r>
                            <a:endParaRPr lang="en-US" sz="1800" dirty="0">
                              <a:cs typeface="B Nazanin" pitchFamily="2" charset="-78"/>
                            </a:endParaRPr>
                          </a:p>
                        </p:txBody>
                      </p:sp>
                      <p:sp>
                        <p:nvSpPr>
                          <p:cNvPr id="66" name="Rounded Rectangle 65"/>
                          <p:cNvSpPr/>
                          <p:nvPr/>
                        </p:nvSpPr>
                        <p:spPr>
                          <a:xfrm>
                            <a:off x="6729745" y="7728986"/>
                            <a:ext cx="2103120" cy="1407752"/>
                          </a:xfrm>
                          <a:prstGeom prst="roundRect">
                            <a:avLst/>
                          </a:prstGeom>
                        </p:spPr>
                        <p:style>
                          <a:lnRef idx="1">
                            <a:schemeClr val="accent2"/>
                          </a:lnRef>
                          <a:fillRef idx="2">
                            <a:schemeClr val="accent2"/>
                          </a:fillRef>
                          <a:effectRef idx="1">
                            <a:schemeClr val="accent2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lIns="0" rIns="0" bIns="0" rtlCol="0" anchor="ctr">
                            <a:noAutofit/>
                          </a:bodyPr>
                          <a:lstStyle/>
                          <a:p>
                            <a:pPr algn="ctr"/>
                            <a:r>
                              <a:rPr lang="fa-IR" sz="1800" b="1" dirty="0" smtClean="0">
                                <a:cs typeface="B Nazanin" pitchFamily="2" charset="-78"/>
                              </a:rPr>
                              <a:t>مسئول زیر شاخه واکنش به نشت مواد خطرناک</a:t>
                            </a:r>
                          </a:p>
                          <a:p>
                            <a:pPr algn="ctr" rtl="1"/>
                            <a:r>
                              <a:rPr lang="fa-IR" sz="1800" dirty="0" smtClean="0">
                                <a:cs typeface="B Nazanin" pitchFamily="2" charset="-78"/>
                              </a:rPr>
                              <a:t>*مسئول بهداشت محیط</a:t>
                            </a:r>
                          </a:p>
                          <a:p>
                            <a:pPr algn="ctr" rtl="1"/>
                            <a:r>
                              <a:rPr lang="fa-IR" sz="1800" dirty="0" smtClean="0">
                                <a:cs typeface="B Nazanin" pitchFamily="2" charset="-78"/>
                              </a:rPr>
                              <a:t>**مسئول تاسیسات</a:t>
                            </a:r>
                            <a:endParaRPr lang="en-US" sz="1800" dirty="0">
                              <a:cs typeface="B Nazanin" pitchFamily="2" charset="-78"/>
                            </a:endParaRPr>
                          </a:p>
                        </p:txBody>
                      </p:sp>
                      <p:sp>
                        <p:nvSpPr>
                          <p:cNvPr id="67" name="Rounded Rectangle 66"/>
                          <p:cNvSpPr/>
                          <p:nvPr/>
                        </p:nvSpPr>
                        <p:spPr>
                          <a:xfrm>
                            <a:off x="6705600" y="6248400"/>
                            <a:ext cx="2103120" cy="1276945"/>
                          </a:xfrm>
                          <a:prstGeom prst="roundRect">
                            <a:avLst/>
                          </a:prstGeom>
                        </p:spPr>
                        <p:style>
                          <a:lnRef idx="1">
                            <a:schemeClr val="accent2"/>
                          </a:lnRef>
                          <a:fillRef idx="2">
                            <a:schemeClr val="accent2"/>
                          </a:fillRef>
                          <a:effectRef idx="1">
                            <a:schemeClr val="accent2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lIns="0" rIns="0" bIns="0" rtlCol="0" anchor="ctr">
                            <a:noAutofit/>
                          </a:bodyPr>
                          <a:lstStyle/>
                          <a:p>
                            <a:pPr algn="ctr"/>
                            <a:r>
                              <a:rPr lang="fa-IR" sz="1800" b="1" dirty="0" smtClean="0">
                                <a:cs typeface="B Nazanin" pitchFamily="2" charset="-78"/>
                              </a:rPr>
                              <a:t>شناسایی و پایش مواد خطرناک</a:t>
                            </a:r>
                          </a:p>
                          <a:p>
                            <a:pPr algn="ctr" rtl="1"/>
                            <a:r>
                              <a:rPr lang="fa-IR" sz="1800" dirty="0" smtClean="0">
                                <a:cs typeface="B Nazanin" pitchFamily="2" charset="-78"/>
                              </a:rPr>
                              <a:t>مسئول بهداشت محیط</a:t>
                            </a:r>
                          </a:p>
                          <a:p>
                            <a:pPr algn="ctr" rtl="1"/>
                            <a:r>
                              <a:rPr lang="fa-IR" sz="1800" dirty="0" smtClean="0">
                                <a:cs typeface="B Nazanin" pitchFamily="2" charset="-78"/>
                              </a:rPr>
                              <a:t>**مسئول تاسیسات</a:t>
                            </a:r>
                            <a:endParaRPr lang="en-US" sz="1800" dirty="0">
                              <a:cs typeface="B Nazanin" pitchFamily="2" charset="-78"/>
                            </a:endParaRPr>
                          </a:p>
                        </p:txBody>
                      </p:sp>
                      <p:cxnSp>
                        <p:nvCxnSpPr>
                          <p:cNvPr id="227" name="Straight Connector 226"/>
                          <p:cNvCxnSpPr>
                            <a:stCxn id="19" idx="2"/>
                          </p:cNvCxnSpPr>
                          <p:nvPr/>
                        </p:nvCxnSpPr>
                        <p:spPr>
                          <a:xfrm rot="16200000" flipH="1">
                            <a:off x="3764280" y="8793480"/>
                            <a:ext cx="5410200" cy="1524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</p:grpSp>
                <p:cxnSp>
                  <p:nvCxnSpPr>
                    <p:cNvPr id="246" name="Straight Connector 245"/>
                    <p:cNvCxnSpPr/>
                    <p:nvPr/>
                  </p:nvCxnSpPr>
                  <p:spPr>
                    <a:xfrm rot="10800000" flipV="1">
                      <a:off x="9234862" y="8458200"/>
                      <a:ext cx="25908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1" name="Group 260"/>
                  <p:cNvGrpSpPr/>
                  <p:nvPr/>
                </p:nvGrpSpPr>
                <p:grpSpPr>
                  <a:xfrm>
                    <a:off x="1811665" y="6826840"/>
                    <a:ext cx="4817735" cy="4145960"/>
                    <a:chOff x="1400185" y="6445840"/>
                    <a:chExt cx="4817735" cy="4145960"/>
                  </a:xfrm>
                </p:grpSpPr>
                <p:sp>
                  <p:nvSpPr>
                    <p:cNvPr id="248" name="Rounded Rectangle 247"/>
                    <p:cNvSpPr/>
                    <p:nvPr/>
                  </p:nvSpPr>
                  <p:spPr>
                    <a:xfrm>
                      <a:off x="2808587" y="6445840"/>
                      <a:ext cx="2103120" cy="1078015"/>
                    </a:xfrm>
                    <a:prstGeom prst="roundRect">
                      <a:avLst/>
                    </a:prstGeom>
                  </p:spPr>
                  <p:style>
                    <a:lnRef idx="2">
                      <a:schemeClr val="accent2">
                        <a:shade val="50000"/>
                      </a:schemeClr>
                    </a:lnRef>
                    <a:fillRef idx="1">
                      <a:schemeClr val="accent2"/>
                    </a:fillRef>
                    <a:effectRef idx="0">
                      <a:schemeClr val="accent2"/>
                    </a:effectRef>
                    <a:fontRef idx="minor">
                      <a:schemeClr val="lt1"/>
                    </a:fontRef>
                  </p:style>
                  <p:txBody>
                    <a:bodyPr lIns="0" rIns="0" bIns="0" rtlCol="0" anchor="ctr">
                      <a:noAutofit/>
                    </a:bodyPr>
                    <a:lstStyle/>
                    <a:p>
                      <a:pPr algn="ctr"/>
                      <a:r>
                        <a:rPr lang="fa-IR" sz="1800" b="1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مسئول آمادگاه</a:t>
                      </a:r>
                    </a:p>
                    <a:p>
                      <a:pPr algn="ctr" rtl="1"/>
                      <a:r>
                        <a:rPr lang="fa-IR" sz="1800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*مترون</a:t>
                      </a:r>
                    </a:p>
                    <a:p>
                      <a:pPr algn="ctr" rtl="1"/>
                      <a:r>
                        <a:rPr lang="fa-IR" sz="1800" dirty="0" smtClean="0">
                          <a:solidFill>
                            <a:schemeClr val="tx1"/>
                          </a:solidFill>
                          <a:cs typeface="B Nazanin" pitchFamily="2" charset="-78"/>
                        </a:rPr>
                        <a:t>**سوپروایزر کشیک</a:t>
                      </a:r>
                    </a:p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p:txBody>
                </p:sp>
                <p:sp>
                  <p:nvSpPr>
                    <p:cNvPr id="250" name="Rounded Rectangle 249"/>
                    <p:cNvSpPr/>
                    <p:nvPr/>
                  </p:nvSpPr>
                  <p:spPr>
                    <a:xfrm>
                      <a:off x="1447800" y="7924800"/>
                      <a:ext cx="2103120" cy="11430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2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lIns="0" rIns="0" bIns="0" rtlCol="0" anchor="ctr">
                      <a:noAutofit/>
                    </a:bodyPr>
                    <a:lstStyle/>
                    <a:p>
                      <a:pPr algn="ctr"/>
                      <a:r>
                        <a:rPr lang="fa-IR" sz="1800" b="1" dirty="0" smtClean="0">
                          <a:cs typeface="B Nazanin" pitchFamily="2" charset="-78"/>
                        </a:rPr>
                        <a:t>مسئول زیرشاخه توزیع وسایل نقلیه</a:t>
                      </a:r>
                    </a:p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*مسئول واحد نقلیه</a:t>
                      </a:r>
                    </a:p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**مسئول کشیک نقلیه</a:t>
                      </a:r>
                      <a:endParaRPr lang="en-US" sz="1800" dirty="0">
                        <a:cs typeface="B Nazanin" pitchFamily="2" charset="-78"/>
                      </a:endParaRPr>
                    </a:p>
                  </p:txBody>
                </p:sp>
                <p:sp>
                  <p:nvSpPr>
                    <p:cNvPr id="251" name="Rounded Rectangle 250"/>
                    <p:cNvSpPr/>
                    <p:nvPr/>
                  </p:nvSpPr>
                  <p:spPr>
                    <a:xfrm>
                      <a:off x="4069080" y="7848600"/>
                      <a:ext cx="2103120" cy="1219200"/>
                    </a:xfrm>
                    <a:prstGeom prst="roundRect">
                      <a:avLst/>
                    </a:prstGeom>
                  </p:spPr>
                  <p:style>
                    <a:lnRef idx="1">
                      <a:schemeClr val="accent2"/>
                    </a:lnRef>
                    <a:fillRef idx="2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dk1"/>
                    </a:fontRef>
                  </p:style>
                  <p:txBody>
                    <a:bodyPr lIns="0" rIns="0" bIns="0" rtlCol="0" anchor="ctr">
                      <a:noAutofit/>
                    </a:bodyPr>
                    <a:lstStyle/>
                    <a:p>
                      <a:pPr algn="ctr"/>
                      <a:r>
                        <a:rPr lang="fa-IR" sz="1800" b="1" dirty="0" smtClean="0">
                          <a:cs typeface="B Nazanin" pitchFamily="2" charset="-78"/>
                        </a:rPr>
                        <a:t>مسئول زیرشاخه تقسیم پرسنل</a:t>
                      </a:r>
                    </a:p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*سوپروایزر بالینی</a:t>
                      </a:r>
                    </a:p>
                    <a:p>
                      <a:pPr algn="ctr" rtl="1"/>
                      <a:r>
                        <a:rPr lang="fa-IR" sz="1800" dirty="0" smtClean="0">
                          <a:cs typeface="B Nazanin" pitchFamily="2" charset="-78"/>
                        </a:rPr>
                        <a:t>**سوپروایزرکشیک</a:t>
                      </a:r>
                      <a:endParaRPr lang="en-US" sz="1800" dirty="0">
                        <a:cs typeface="B Nazanin" pitchFamily="2" charset="-78"/>
                      </a:endParaRPr>
                    </a:p>
                  </p:txBody>
                </p:sp>
                <p:cxnSp>
                  <p:nvCxnSpPr>
                    <p:cNvPr id="256" name="Straight Connector 255"/>
                    <p:cNvCxnSpPr>
                      <a:stCxn id="251" idx="1"/>
                      <a:endCxn id="250" idx="3"/>
                    </p:cNvCxnSpPr>
                    <p:nvPr/>
                  </p:nvCxnSpPr>
                  <p:spPr>
                    <a:xfrm rot="10800000" flipV="1">
                      <a:off x="3550920" y="8496300"/>
                      <a:ext cx="51816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60" name="Group 259"/>
                    <p:cNvGrpSpPr/>
                    <p:nvPr/>
                  </p:nvGrpSpPr>
                  <p:grpSpPr>
                    <a:xfrm>
                      <a:off x="1400185" y="9296400"/>
                      <a:ext cx="4817735" cy="1295400"/>
                      <a:chOff x="1400185" y="9296400"/>
                      <a:chExt cx="4817735" cy="1295400"/>
                    </a:xfrm>
                  </p:grpSpPr>
                  <p:sp>
                    <p:nvSpPr>
                      <p:cNvPr id="249" name="Rounded Rectangle 248"/>
                      <p:cNvSpPr/>
                      <p:nvPr/>
                    </p:nvSpPr>
                    <p:spPr>
                      <a:xfrm>
                        <a:off x="1400185" y="9372600"/>
                        <a:ext cx="2103120" cy="1219200"/>
                      </a:xfrm>
                      <a:prstGeom prst="roundRect">
                        <a:avLst/>
                      </a:prstGeom>
                      <a:ln/>
                    </p:spPr>
                    <p:style>
                      <a:lnRef idx="1">
                        <a:schemeClr val="accent2"/>
                      </a:lnRef>
                      <a:fillRef idx="2">
                        <a:schemeClr val="accent2"/>
                      </a:fillRef>
                      <a:effectRef idx="1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lIns="0" rIns="0" bIns="0" rtlCol="0" anchor="ctr">
                        <a:noAutofit/>
                      </a:bodyPr>
                      <a:lstStyle/>
                      <a:p>
                        <a:pPr algn="ctr" rtl="1"/>
                        <a:r>
                          <a:rPr lang="fa-IR" sz="1800" b="1" dirty="0" smtClean="0">
                            <a:cs typeface="B Nazanin" pitchFamily="2" charset="-78"/>
                          </a:rPr>
                          <a:t>مسئول زیر شاخه تقسیم تجهیزات</a:t>
                        </a:r>
                      </a:p>
                      <a:p>
                        <a:pPr algn="ctr" rtl="1"/>
                        <a:r>
                          <a:rPr lang="fa-IR" sz="1800" dirty="0" smtClean="0">
                            <a:cs typeface="B Nazanin" pitchFamily="2" charset="-78"/>
                          </a:rPr>
                          <a:t>*مسئول تجهیزات پزشکی</a:t>
                        </a:r>
                      </a:p>
                      <a:p>
                        <a:pPr algn="ctr" rtl="1"/>
                        <a:r>
                          <a:rPr lang="fa-IR" sz="1800" dirty="0" smtClean="0">
                            <a:cs typeface="B Nazanin" pitchFamily="2" charset="-78"/>
                          </a:rPr>
                          <a:t>**مسئول تاسیسات</a:t>
                        </a:r>
                        <a:endParaRPr lang="en-US" sz="1800" dirty="0">
                          <a:cs typeface="B Nazanin" pitchFamily="2" charset="-78"/>
                        </a:endParaRPr>
                      </a:p>
                    </p:txBody>
                  </p:sp>
                  <p:sp>
                    <p:nvSpPr>
                      <p:cNvPr id="252" name="Rounded Rectangle 251"/>
                      <p:cNvSpPr/>
                      <p:nvPr/>
                    </p:nvSpPr>
                    <p:spPr>
                      <a:xfrm>
                        <a:off x="4114800" y="9296400"/>
                        <a:ext cx="2103120" cy="1219200"/>
                      </a:xfrm>
                      <a:prstGeom prst="roundRect">
                        <a:avLst/>
                      </a:prstGeom>
                      <a:ln/>
                    </p:spPr>
                    <p:style>
                      <a:lnRef idx="1">
                        <a:schemeClr val="accent2"/>
                      </a:lnRef>
                      <a:fillRef idx="2">
                        <a:schemeClr val="accent2"/>
                      </a:fillRef>
                      <a:effectRef idx="1">
                        <a:schemeClr val="accent2"/>
                      </a:effectRef>
                      <a:fontRef idx="minor">
                        <a:schemeClr val="dk1"/>
                      </a:fontRef>
                    </p:style>
                    <p:txBody>
                      <a:bodyPr lIns="0" rIns="0" bIns="0" rtlCol="0" anchor="ctr">
                        <a:noAutofit/>
                      </a:bodyPr>
                      <a:lstStyle/>
                      <a:p>
                        <a:pPr algn="ctr"/>
                        <a:r>
                          <a:rPr lang="fa-IR" sz="1800" b="1" dirty="0" smtClean="0">
                            <a:cs typeface="B Nazanin" pitchFamily="2" charset="-78"/>
                          </a:rPr>
                          <a:t>مسئول زیرشاخه تقسیم دارو</a:t>
                        </a:r>
                      </a:p>
                      <a:p>
                        <a:pPr algn="ctr" rtl="1"/>
                        <a:r>
                          <a:rPr lang="fa-IR" sz="1800" dirty="0" smtClean="0">
                            <a:cs typeface="B Nazanin" pitchFamily="2" charset="-78"/>
                          </a:rPr>
                          <a:t>*مسئول فنی داروخانه</a:t>
                        </a:r>
                      </a:p>
                      <a:p>
                        <a:pPr algn="ctr" rtl="1"/>
                        <a:r>
                          <a:rPr lang="fa-IR" sz="1800" dirty="0" smtClean="0">
                            <a:cs typeface="B Nazanin" pitchFamily="2" charset="-78"/>
                          </a:rPr>
                          <a:t>**مسئول فنی کشیک</a:t>
                        </a:r>
                        <a:endParaRPr lang="en-US" sz="1800" dirty="0">
                          <a:cs typeface="B Nazanin" pitchFamily="2" charset="-78"/>
                        </a:endParaRPr>
                      </a:p>
                    </p:txBody>
                  </p:sp>
                  <p:cxnSp>
                    <p:nvCxnSpPr>
                      <p:cNvPr id="258" name="Straight Connector 257"/>
                      <p:cNvCxnSpPr>
                        <a:stCxn id="252" idx="1"/>
                        <a:endCxn id="249" idx="3"/>
                      </p:cNvCxnSpPr>
                      <p:nvPr/>
                    </p:nvCxnSpPr>
                    <p:spPr>
                      <a:xfrm rot="10800000" flipV="1">
                        <a:off x="3503306" y="9982198"/>
                        <a:ext cx="611495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287" name="Straight Connector 286"/>
                  <p:cNvCxnSpPr/>
                  <p:nvPr/>
                </p:nvCxnSpPr>
                <p:spPr>
                  <a:xfrm rot="10800000">
                    <a:off x="4267200" y="6400800"/>
                    <a:ext cx="13258800" cy="1588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9" name="Straight Connector 288"/>
                  <p:cNvCxnSpPr/>
                  <p:nvPr/>
                </p:nvCxnSpPr>
                <p:spPr>
                  <a:xfrm rot="5400000" flipH="1" flipV="1">
                    <a:off x="4038600" y="6629400"/>
                    <a:ext cx="4572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93" name="Straight Connector 292"/>
                <p:cNvCxnSpPr/>
                <p:nvPr/>
              </p:nvCxnSpPr>
              <p:spPr>
                <a:xfrm rot="5400000" flipH="1" flipV="1">
                  <a:off x="9525000" y="7162800"/>
                  <a:ext cx="4572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Straight Connector 294"/>
                <p:cNvCxnSpPr/>
                <p:nvPr/>
              </p:nvCxnSpPr>
              <p:spPr>
                <a:xfrm rot="16200000" flipV="1">
                  <a:off x="12192000" y="7162800"/>
                  <a:ext cx="4572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Connector 298"/>
                <p:cNvCxnSpPr/>
                <p:nvPr/>
              </p:nvCxnSpPr>
              <p:spPr>
                <a:xfrm rot="16200000" flipV="1">
                  <a:off x="17297400" y="7162800"/>
                  <a:ext cx="4572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4" name="Straight Connector 303"/>
              <p:cNvCxnSpPr/>
              <p:nvPr/>
            </p:nvCxnSpPr>
            <p:spPr>
              <a:xfrm rot="5400000">
                <a:off x="8586975" y="6634037"/>
                <a:ext cx="5334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5" name="Rounded Rectangle 204"/>
            <p:cNvSpPr/>
            <p:nvPr/>
          </p:nvSpPr>
          <p:spPr>
            <a:xfrm>
              <a:off x="15316933" y="19278600"/>
              <a:ext cx="2367263" cy="16764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lIns="0" rIns="0" bIns="0" rtlCol="0" anchor="ctr">
              <a:noAutofit/>
            </a:bodyPr>
            <a:lstStyle/>
            <a:p>
              <a:pPr algn="ctr"/>
              <a:r>
                <a:rPr lang="fa-IR" sz="1800" b="1" dirty="0" smtClean="0">
                  <a:cs typeface="B Nazanin" pitchFamily="2" charset="-78"/>
                </a:rPr>
                <a:t>مسئول زیرشاخه پذیرش بیماران</a:t>
              </a:r>
            </a:p>
            <a:p>
              <a:pPr algn="ctr"/>
              <a:r>
                <a:rPr lang="fa-IR" sz="1800" b="1" dirty="0" smtClean="0">
                  <a:cs typeface="B Nazanin" pitchFamily="2" charset="-78"/>
                </a:rPr>
                <a:t>*</a:t>
              </a:r>
              <a:r>
                <a:rPr lang="fa-IR" sz="1800" dirty="0" smtClean="0">
                  <a:cs typeface="B Nazanin" pitchFamily="2" charset="-78"/>
                </a:rPr>
                <a:t>مسئول پذیرش</a:t>
              </a:r>
            </a:p>
            <a:p>
              <a:pPr algn="ctr"/>
              <a:r>
                <a:rPr lang="fa-IR" sz="1800" b="1" dirty="0" smtClean="0">
                  <a:cs typeface="B Nazanin" pitchFamily="2" charset="-78"/>
                </a:rPr>
                <a:t>**</a:t>
              </a:r>
              <a:r>
                <a:rPr lang="fa-IR" sz="1800" dirty="0" smtClean="0">
                  <a:cs typeface="B Nazanin" pitchFamily="2" charset="-78"/>
                </a:rPr>
                <a:t>مسئول شیفت پذیرش</a:t>
              </a:r>
              <a:endParaRPr lang="en-US" sz="1800" dirty="0">
                <a:cs typeface="B Nazanin" pitchFamily="2" charset="-78"/>
              </a:endParaRPr>
            </a:p>
          </p:txBody>
        </p:sp>
        <p:cxnSp>
          <p:nvCxnSpPr>
            <p:cNvPr id="208" name="Straight Connector 207"/>
            <p:cNvCxnSpPr/>
            <p:nvPr/>
          </p:nvCxnSpPr>
          <p:spPr>
            <a:xfrm flipH="1">
              <a:off x="15063890" y="19507200"/>
              <a:ext cx="25231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0" name="Picture 209" descr="Picture1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5112896" y="1798892"/>
            <a:ext cx="2583304" cy="26207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767</Words>
  <Application>Microsoft Office PowerPoint</Application>
  <PresentationFormat>Custom</PresentationFormat>
  <Paragraphs>205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samsystem</dc:creator>
  <cp:lastModifiedBy>bh</cp:lastModifiedBy>
  <cp:revision>79</cp:revision>
  <cp:lastPrinted>2017-01-22T07:50:16Z</cp:lastPrinted>
  <dcterms:created xsi:type="dcterms:W3CDTF">2014-12-08T18:26:56Z</dcterms:created>
  <dcterms:modified xsi:type="dcterms:W3CDTF">2022-06-02T08:55:35Z</dcterms:modified>
</cp:coreProperties>
</file>